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56" r:id="rId3"/>
    <p:sldId id="258" r:id="rId4"/>
    <p:sldId id="259" r:id="rId5"/>
    <p:sldId id="267" r:id="rId6"/>
    <p:sldId id="262" r:id="rId7"/>
    <p:sldId id="270" r:id="rId8"/>
    <p:sldId id="271" r:id="rId9"/>
    <p:sldId id="268" r:id="rId10"/>
    <p:sldId id="269" r:id="rId11"/>
    <p:sldId id="265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C8A"/>
    <a:srgbClr val="0F3F80"/>
    <a:srgbClr val="F49421"/>
    <a:srgbClr val="434960"/>
    <a:srgbClr val="174A90"/>
    <a:srgbClr val="336AA8"/>
    <a:srgbClr val="F4B642"/>
    <a:srgbClr val="FFFFFF"/>
    <a:srgbClr val="9CB9DA"/>
    <a:srgbClr val="5C8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2402" autoAdjust="0"/>
  </p:normalViewPr>
  <p:slideViewPr>
    <p:cSldViewPr snapToGrid="0">
      <p:cViewPr varScale="1">
        <p:scale>
          <a:sx n="102" d="100"/>
          <a:sy n="102" d="100"/>
        </p:scale>
        <p:origin x="1332" y="108"/>
      </p:cViewPr>
      <p:guideLst>
        <p:guide orient="horz" pos="2160"/>
        <p:guide pos="3840"/>
        <p:guide pos="384"/>
        <p:guide pos="7287"/>
        <p:guide orient="horz" pos="368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40829-E21B-4138-AF1E-E84A281C0134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C3F84-53C6-4801-BE26-D3499302D63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238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tylish-living-room-daylight_2070548.htm#page=3&amp;query=furniture&amp;position=2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>
                <a:hlinkClick r:id="rId3"/>
              </a:rPr>
              <a:t>https://www.freepik.com/free-photo/stylish-living-room-daylight_2070548.htm#page=3&amp;query=furniture&amp;position=26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3639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3951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539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418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2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817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432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2295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C3F84-53C6-4801-BE26-D3499302D63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897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FA75CF4-0495-44F0-9919-2BE2E9C3353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8784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6903CF4-CF7A-4D3B-9206-A558CF8F191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01D88-14DC-4E8C-BC51-F6E29BA4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56F14-30EB-46F0-BB34-23C7D0B00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FD2C7-F87E-4333-A1F2-06B61B35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364F3-044E-4210-9FE8-5F892F06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9688-1D12-4543-A348-2B8D4B84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942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C4CF938-191F-4536-929B-310FAA3235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00027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57765DF-DCDA-488D-976A-B4A14470F07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DF97-FFFD-4D85-92EA-936B35FC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ADDC0-CEE8-47AA-8812-6BE87AC3C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E4BF-1EA0-41F9-98B5-D25636F0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6054-F058-4B3B-9A8C-DB41F94C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DBF92-D396-4CD2-BDF2-16378AB8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131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06B0378-93DF-48F5-A59C-5D55A416A8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2049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707BDF6-DC68-4490-9CD9-BFE15387643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AE5386-C5A2-4F31-A5C5-57313C4E1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B18F4-2655-407A-8F02-B992A2B28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1AD07-201D-41B7-AFBD-0E10BF5B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D80B1-8B71-4D53-9C10-5032371B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3EB62-7DE9-4A6F-AB8C-52951BCE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805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9B4D2A1-5732-4B0E-AD8F-F79D4D8E10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8507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FD2E193-527D-4DD9-8E64-AF3CF266320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45756-886E-4ED6-A056-7F53A7CF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E3EA-5251-41DF-A072-D6E0FF8E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D2ACE-899B-4B44-866B-D792AC29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871A-7A4D-4FC3-86FC-B611CCDD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11E3D-076A-44A8-B2CB-5B57C3630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99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3AD1D6A-C5C0-473B-926F-DF87BC63F3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4275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C40A597-CFF5-42CD-B59A-7690C0936F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743E9-1B90-44BE-8018-6AD5508D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ABA70-9411-48B5-9A79-D2FA933FA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3BA19-713B-4C9B-9631-201C58AB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B1366-8670-40C6-9556-C3B8DA71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469EF-592D-437E-BA15-C6E5C653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561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626EF9F-6DE0-4392-B5D6-822005F488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3363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5E654F2-7653-48AA-A132-E143D36CCFB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139F3-BD05-4A74-875B-54EC9FEC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10A5-0D80-4BD9-B991-3C9313F12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9FD12-366A-42A8-AFA4-979C82DF2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9DB27-FBA1-4D3D-9984-89B36A02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5434F-B91B-42BC-B5B6-BD3BF6F0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3053-38A7-412B-8277-8563B47D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01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9587DF5-3A40-47AE-BF9F-6EF659282A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1030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9B79F29-5D2D-4E95-8C5B-DE9F5FF5660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917A2-8764-4DD8-8BE9-E35FDE23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4E9E9-ED16-46D0-A60F-BE60AC7E9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9BE62-4058-4DEC-BBC4-D42F5349E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49CD0-0E68-4EF5-9B61-C07060BDE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448D-7CDA-4478-B093-3AC431665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0D2F-1761-4226-BCDD-75008D2E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997EA-07A2-44EA-92CA-0E6CD46C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1CB98-4ABA-413C-8A1D-FFA3165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599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CA16087-473D-4FE0-867F-80FC27E508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2987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060E62E-D850-491E-B38F-5BC9377263C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187D1-3487-47A8-AC42-1716EC81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C578A-0525-4E61-9129-31B667CB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16E53-1F8F-4082-AB38-8EB3594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E71C4-E006-48A4-9C15-77C1A5DE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576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A7BDF-0AF1-43DD-B25E-4180C4A3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27088-8B53-411E-982B-9B7B7377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41C51-6A03-4D8D-A703-731ECDF8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4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1D26734-4938-45E5-AE8F-80DD3A1B11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5820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136A9F74-7577-4B7D-8966-C35BEA2F29B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AD4C8-811D-488B-B799-5EDF23BD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5DE0A-DE58-4017-8F7D-4CBFA2F8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687DB-7944-431E-A760-02241370A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22CD9-8282-4D54-9FB8-BC138F602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F81F6-7C5E-4934-B80A-AC7FF3F5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D0637-6259-4056-896C-934687F4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13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39ABD71-175B-45C9-807F-6C98F9899F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87949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9DA5152-5367-4080-91A8-B213C80A1E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13762-D356-44CA-8098-71F88A2E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555D56-7867-4A5C-88C1-E4DD12701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A39D7-E3A6-430D-9A3B-C46FFE3D7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4E50F-ED9F-4751-8C55-0A05A424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1825A-E49B-4D7D-B311-5F1C9FF4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45C58-B9EE-496F-A972-1B227FD1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920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C400A77-AD0B-405E-A5FA-E65B071C7C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99542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81" imgH="381" progId="TCLayout.ActiveDocument.1">
                  <p:embed/>
                </p:oleObj>
              </mc:Choice>
              <mc:Fallback>
                <p:oleObj name="think-cell Slide" r:id="rId15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B645C99-D70B-4790-B0BE-1C95AB6555BB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C23F0-DCF9-41B0-AA2D-CF76531A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D7B43-34F1-4B75-8BE8-A4E952C91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E6030-3EAA-4394-A32C-021176AB3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27EFE-020E-4662-B68A-EB3CD7C19C13}" type="datetimeFigureOut">
              <a:rPr lang="en-ID" smtClean="0"/>
              <a:t>04/04/2024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2208-910C-4EDC-96B9-5730526A9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8EAB-110A-49AD-BCB5-6042D31E8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F1BE-04CE-4CAE-A759-6641647F1F4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670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0517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38824E0-FA51-4769-AB3C-5DDA67F6511A}"/>
              </a:ext>
            </a:extLst>
          </p:cNvPr>
          <p:cNvSpPr txBox="1"/>
          <p:nvPr/>
        </p:nvSpPr>
        <p:spPr>
          <a:xfrm rot="10800000">
            <a:off x="0" y="1"/>
            <a:ext cx="12192000" cy="37660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8834CE-9AB5-4A17-81D4-5773EC9F9D0A}"/>
              </a:ext>
            </a:extLst>
          </p:cNvPr>
          <p:cNvSpPr/>
          <p:nvPr/>
        </p:nvSpPr>
        <p:spPr>
          <a:xfrm>
            <a:off x="2911667" y="628650"/>
            <a:ext cx="2908908" cy="2262194"/>
          </a:xfrm>
          <a:prstGeom prst="roundRect">
            <a:avLst>
              <a:gd name="adj" fmla="val 9920"/>
            </a:avLst>
          </a:prstGeom>
          <a:gradFill flip="none" rotWithShape="1">
            <a:gsLst>
              <a:gs pos="0">
                <a:srgbClr val="174A90"/>
              </a:gs>
              <a:gs pos="100000">
                <a:srgbClr val="174A90"/>
              </a:gs>
              <a:gs pos="84000">
                <a:srgbClr val="336AA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5209E-98BA-4F97-A477-7053F5967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 b="15737"/>
          <a:stretch/>
        </p:blipFill>
        <p:spPr>
          <a:xfrm>
            <a:off x="647700" y="940028"/>
            <a:ext cx="10896600" cy="4977944"/>
          </a:xfrm>
          <a:custGeom>
            <a:avLst/>
            <a:gdLst>
              <a:gd name="connsiteX0" fmla="*/ 273048 w 10591800"/>
              <a:gd name="connsiteY0" fmla="*/ 0 h 4838700"/>
              <a:gd name="connsiteX1" fmla="*/ 10318752 w 10591800"/>
              <a:gd name="connsiteY1" fmla="*/ 0 h 4838700"/>
              <a:gd name="connsiteX2" fmla="*/ 10591800 w 10591800"/>
              <a:gd name="connsiteY2" fmla="*/ 273048 h 4838700"/>
              <a:gd name="connsiteX3" fmla="*/ 10591800 w 10591800"/>
              <a:gd name="connsiteY3" fmla="*/ 4565652 h 4838700"/>
              <a:gd name="connsiteX4" fmla="*/ 10318752 w 10591800"/>
              <a:gd name="connsiteY4" fmla="*/ 4838700 h 4838700"/>
              <a:gd name="connsiteX5" fmla="*/ 273048 w 10591800"/>
              <a:gd name="connsiteY5" fmla="*/ 4838700 h 4838700"/>
              <a:gd name="connsiteX6" fmla="*/ 0 w 10591800"/>
              <a:gd name="connsiteY6" fmla="*/ 4565652 h 4838700"/>
              <a:gd name="connsiteX7" fmla="*/ 0 w 10591800"/>
              <a:gd name="connsiteY7" fmla="*/ 273048 h 4838700"/>
              <a:gd name="connsiteX8" fmla="*/ 273048 w 10591800"/>
              <a:gd name="connsiteY8" fmla="*/ 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1800" h="4838700">
                <a:moveTo>
                  <a:pt x="273048" y="0"/>
                </a:moveTo>
                <a:lnTo>
                  <a:pt x="10318752" y="0"/>
                </a:lnTo>
                <a:cubicBezTo>
                  <a:pt x="10469552" y="0"/>
                  <a:pt x="10591800" y="122248"/>
                  <a:pt x="10591800" y="273048"/>
                </a:cubicBezTo>
                <a:lnTo>
                  <a:pt x="10591800" y="4565652"/>
                </a:lnTo>
                <a:cubicBezTo>
                  <a:pt x="10591800" y="4716452"/>
                  <a:pt x="10469552" y="4838700"/>
                  <a:pt x="10318752" y="4838700"/>
                </a:cubicBezTo>
                <a:lnTo>
                  <a:pt x="273048" y="4838700"/>
                </a:lnTo>
                <a:cubicBezTo>
                  <a:pt x="122248" y="4838700"/>
                  <a:pt x="0" y="4716452"/>
                  <a:pt x="0" y="4565652"/>
                </a:cubicBezTo>
                <a:lnTo>
                  <a:pt x="0" y="273048"/>
                </a:lnTo>
                <a:cubicBezTo>
                  <a:pt x="0" y="122248"/>
                  <a:pt x="122248" y="0"/>
                  <a:pt x="273048" y="0"/>
                </a:cubicBezTo>
                <a:close/>
              </a:path>
            </a:pathLst>
          </a:custGeom>
          <a:effectLst>
            <a:outerShdw blurRad="381000" dist="571500" dir="5400000" sx="90000" sy="90000" algn="t" rotWithShape="0">
              <a:prstClr val="black">
                <a:alpha val="25000"/>
              </a:prst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F1C5A-42C5-436B-9CB2-7C96B8F84071}"/>
              </a:ext>
            </a:extLst>
          </p:cNvPr>
          <p:cNvSpPr/>
          <p:nvPr/>
        </p:nvSpPr>
        <p:spPr>
          <a:xfrm>
            <a:off x="1714500" y="628650"/>
            <a:ext cx="3867150" cy="5600700"/>
          </a:xfrm>
          <a:prstGeom prst="roundRect">
            <a:avLst>
              <a:gd name="adj" fmla="val 462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 dirty="0">
              <a:latin typeface="Segoe UI 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EF236-2804-4D66-85C1-70CAE80FABC2}"/>
              </a:ext>
            </a:extLst>
          </p:cNvPr>
          <p:cNvSpPr txBox="1"/>
          <p:nvPr/>
        </p:nvSpPr>
        <p:spPr>
          <a:xfrm>
            <a:off x="2192348" y="1835947"/>
            <a:ext cx="2911452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KATALOG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PRODUK </a:t>
            </a:r>
            <a:r>
              <a:rPr lang="en-US" sz="4000" dirty="0">
                <a:solidFill>
                  <a:schemeClr val="bg1"/>
                </a:solidFill>
              </a:rPr>
              <a:t>2024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A4DA2-2DC6-4665-BDD4-952A6970D431}"/>
              </a:ext>
            </a:extLst>
          </p:cNvPr>
          <p:cNvSpPr txBox="1"/>
          <p:nvPr/>
        </p:nvSpPr>
        <p:spPr>
          <a:xfrm>
            <a:off x="2192348" y="5691772"/>
            <a:ext cx="21932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www.fazz-indo-omaira.com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B3D5C-0FF5-4702-A541-96F9A13C7F37}"/>
              </a:ext>
            </a:extLst>
          </p:cNvPr>
          <p:cNvSpPr txBox="1"/>
          <p:nvPr/>
        </p:nvSpPr>
        <p:spPr>
          <a:xfrm>
            <a:off x="2192348" y="4010981"/>
            <a:ext cx="29114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PT. FAZZA INDO OMAIRA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4BD07-880C-429A-8BE5-6D415CA4CEEB}"/>
              </a:ext>
            </a:extLst>
          </p:cNvPr>
          <p:cNvSpPr txBox="1"/>
          <p:nvPr/>
        </p:nvSpPr>
        <p:spPr>
          <a:xfrm>
            <a:off x="5400675" y="628650"/>
            <a:ext cx="180975" cy="180975"/>
          </a:xfrm>
          <a:prstGeom prst="rect">
            <a:avLst/>
          </a:prstGeom>
          <a:solidFill>
            <a:srgbClr val="F49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Segoe UI Light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4B40DF-87F3-4177-935B-B5D9254DC3D2}"/>
              </a:ext>
            </a:extLst>
          </p:cNvPr>
          <p:cNvGrpSpPr/>
          <p:nvPr/>
        </p:nvGrpSpPr>
        <p:grpSpPr>
          <a:xfrm>
            <a:off x="2192348" y="1339266"/>
            <a:ext cx="423633" cy="103772"/>
            <a:chOff x="1690254" y="6191435"/>
            <a:chExt cx="452473" cy="110836"/>
          </a:xfrm>
          <a:solidFill>
            <a:srgbClr val="174A90"/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9E8841-45ED-4891-AE83-D681D195F56A}"/>
                </a:ext>
              </a:extLst>
            </p:cNvPr>
            <p:cNvSpPr txBox="1"/>
            <p:nvPr/>
          </p:nvSpPr>
          <p:spPr>
            <a:xfrm>
              <a:off x="1690254" y="6191435"/>
              <a:ext cx="110836" cy="11083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81950-C281-42F6-9E6F-9EAC9BDCFE8E}"/>
                </a:ext>
              </a:extLst>
            </p:cNvPr>
            <p:cNvSpPr txBox="1"/>
            <p:nvPr/>
          </p:nvSpPr>
          <p:spPr>
            <a:xfrm>
              <a:off x="1861072" y="6191435"/>
              <a:ext cx="110836" cy="11083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3A683F-258B-41F7-8D03-69A2E3DA53EC}"/>
                </a:ext>
              </a:extLst>
            </p:cNvPr>
            <p:cNvSpPr txBox="1"/>
            <p:nvPr/>
          </p:nvSpPr>
          <p:spPr>
            <a:xfrm>
              <a:off x="2031891" y="6191435"/>
              <a:ext cx="110836" cy="11083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17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8245FA-E08E-EC16-A3CF-A721A95E871B}"/>
              </a:ext>
            </a:extLst>
          </p:cNvPr>
          <p:cNvSpPr txBox="1"/>
          <p:nvPr/>
        </p:nvSpPr>
        <p:spPr>
          <a:xfrm>
            <a:off x="697626" y="717551"/>
            <a:ext cx="67306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174A90"/>
                </a:solidFill>
                <a:latin typeface="+mj-lt"/>
              </a:rPr>
              <a:t>PENGHARGAAN </a:t>
            </a:r>
            <a:r>
              <a:rPr lang="en-US" sz="3600" b="1" dirty="0">
                <a:solidFill>
                  <a:srgbClr val="174A90"/>
                </a:solidFill>
              </a:rPr>
              <a:t>TEH</a:t>
            </a:r>
            <a:endParaRPr lang="en-US" sz="3600" dirty="0">
              <a:solidFill>
                <a:srgbClr val="174A9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FA6D95-E764-3F21-62AC-F8B4F2E670C0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4F9F1-8EC1-0B4E-31E8-1C1B2DCB1266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A2A7B-5052-E7E8-1673-1CEA8BB8595A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PENGHARGAAN TEH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B98A1-2AF0-1D08-B494-219B2A2C46AC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09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226FE7-50E9-A786-EFF4-17BA36B1333C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C0A2C0-D398-630A-5D18-9508ECDC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83" y="1271549"/>
            <a:ext cx="2110313" cy="3191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53A24-4D62-6E50-3330-4FFE0D6A5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76" y="1372023"/>
            <a:ext cx="2110313" cy="36029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6BD1F6-BA68-A9C9-F350-5D0070351ADC}"/>
              </a:ext>
            </a:extLst>
          </p:cNvPr>
          <p:cNvSpPr/>
          <p:nvPr/>
        </p:nvSpPr>
        <p:spPr>
          <a:xfrm>
            <a:off x="1692958" y="4075442"/>
            <a:ext cx="3099454" cy="1489751"/>
          </a:xfrm>
          <a:prstGeom prst="roundRect">
            <a:avLst>
              <a:gd name="adj" fmla="val 462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en-US" sz="1400" b="1" dirty="0">
                <a:latin typeface="Segoe UI Light" panose="020B0502040204020203" pitchFamily="34" charset="0"/>
              </a:rPr>
              <a:t>1</a:t>
            </a:r>
            <a:r>
              <a:rPr lang="en-US" sz="1400" b="1" baseline="30000" dirty="0">
                <a:latin typeface="Segoe UI Light" panose="020B0502040204020203" pitchFamily="34" charset="0"/>
              </a:rPr>
              <a:t>st</a:t>
            </a:r>
            <a:r>
              <a:rPr lang="en-US" sz="1400" b="1" dirty="0">
                <a:latin typeface="Segoe UI Light" panose="020B0502040204020203" pitchFamily="34" charset="0"/>
              </a:rPr>
              <a:t> WINNER Category DUST Orthodox – BLACK TEA </a:t>
            </a:r>
            <a:r>
              <a:rPr lang="en-US" dirty="0">
                <a:latin typeface="Segoe UI Light" panose="020B0502040204020203" pitchFamily="34" charset="0"/>
              </a:rPr>
              <a:t>on 2</a:t>
            </a:r>
            <a:r>
              <a:rPr lang="en-US" baseline="30000" dirty="0">
                <a:latin typeface="Segoe UI Light" panose="020B0502040204020203" pitchFamily="34" charset="0"/>
              </a:rPr>
              <a:t>nd</a:t>
            </a:r>
            <a:r>
              <a:rPr lang="en-US" dirty="0">
                <a:latin typeface="Segoe UI Light" panose="020B0502040204020203" pitchFamily="34" charset="0"/>
              </a:rPr>
              <a:t> National Tea Competition 2022</a:t>
            </a:r>
            <a:endParaRPr lang="en-ID" dirty="0">
              <a:latin typeface="Segoe UI Light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221CD-7D28-36C4-AD8C-6E25BDD822D1}"/>
              </a:ext>
            </a:extLst>
          </p:cNvPr>
          <p:cNvSpPr/>
          <p:nvPr/>
        </p:nvSpPr>
        <p:spPr>
          <a:xfrm>
            <a:off x="6356398" y="3984001"/>
            <a:ext cx="3099454" cy="1489751"/>
          </a:xfrm>
          <a:prstGeom prst="roundRect">
            <a:avLst>
              <a:gd name="adj" fmla="val 462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en-US" sz="1400" b="1" dirty="0">
                <a:latin typeface="Segoe UI Light" panose="020B0502040204020203" pitchFamily="34" charset="0"/>
              </a:rPr>
              <a:t>2nd WINNER </a:t>
            </a:r>
            <a:r>
              <a:rPr lang="en-US" sz="1400" b="1">
                <a:latin typeface="Segoe UI Light" panose="020B0502040204020203" pitchFamily="34" charset="0"/>
              </a:rPr>
              <a:t>Category D-1 Orthodox </a:t>
            </a:r>
            <a:r>
              <a:rPr lang="en-US" sz="1400" b="1" dirty="0">
                <a:latin typeface="Segoe UI Light" panose="020B0502040204020203" pitchFamily="34" charset="0"/>
              </a:rPr>
              <a:t>– BLACK TEA </a:t>
            </a:r>
            <a:r>
              <a:rPr lang="en-US" dirty="0">
                <a:latin typeface="Segoe UI Light" panose="020B0502040204020203" pitchFamily="34" charset="0"/>
              </a:rPr>
              <a:t>on 2</a:t>
            </a:r>
            <a:r>
              <a:rPr lang="en-US" baseline="30000" dirty="0">
                <a:latin typeface="Segoe UI Light" panose="020B0502040204020203" pitchFamily="34" charset="0"/>
              </a:rPr>
              <a:t>nd</a:t>
            </a:r>
            <a:r>
              <a:rPr lang="en-US" dirty="0">
                <a:latin typeface="Segoe UI Light" panose="020B0502040204020203" pitchFamily="34" charset="0"/>
              </a:rPr>
              <a:t> National Tea Competition 2022</a:t>
            </a:r>
            <a:endParaRPr lang="en-ID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BB593DB-CAE4-438F-BF42-4B5934840CA1}"/>
              </a:ext>
            </a:extLst>
          </p:cNvPr>
          <p:cNvSpPr/>
          <p:nvPr/>
        </p:nvSpPr>
        <p:spPr>
          <a:xfrm>
            <a:off x="5696221" y="3478206"/>
            <a:ext cx="2908908" cy="2262194"/>
          </a:xfrm>
          <a:prstGeom prst="roundRect">
            <a:avLst>
              <a:gd name="adj" fmla="val 9920"/>
            </a:avLst>
          </a:prstGeom>
          <a:gradFill flip="none" rotWithShape="1">
            <a:gsLst>
              <a:gs pos="0">
                <a:srgbClr val="174A90"/>
              </a:gs>
              <a:gs pos="100000">
                <a:srgbClr val="174A90"/>
              </a:gs>
              <a:gs pos="84000">
                <a:srgbClr val="336AA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/>
                <a:t>TERIMA KASIH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>
                  <a:latin typeface="+mj-lt"/>
                </a:rPr>
                <a:t>10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438316-AB34-4244-BF8A-7A60CC940321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5927BE-18D4-45D7-A74A-3B825EDA9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8" b="4468"/>
          <a:stretch/>
        </p:blipFill>
        <p:spPr>
          <a:xfrm>
            <a:off x="0" y="1085968"/>
            <a:ext cx="8201315" cy="4197231"/>
          </a:xfrm>
          <a:prstGeom prst="round1Rect">
            <a:avLst>
              <a:gd name="adj" fmla="val 8344"/>
            </a:avLst>
          </a:prstGeom>
        </p:spPr>
      </p:pic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2A447A5F-CD7D-4E55-82F1-A62166D05E2E}"/>
              </a:ext>
            </a:extLst>
          </p:cNvPr>
          <p:cNvSpPr/>
          <p:nvPr/>
        </p:nvSpPr>
        <p:spPr>
          <a:xfrm flipH="1">
            <a:off x="6096000" y="2895600"/>
            <a:ext cx="6096000" cy="2844800"/>
          </a:xfrm>
          <a:prstGeom prst="round1Rect">
            <a:avLst>
              <a:gd name="adj" fmla="val 1398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 dirty="0">
              <a:latin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F3340-DA8E-4388-8077-C62B2B434802}"/>
              </a:ext>
            </a:extLst>
          </p:cNvPr>
          <p:cNvSpPr txBox="1"/>
          <p:nvPr/>
        </p:nvSpPr>
        <p:spPr>
          <a:xfrm>
            <a:off x="9075420" y="3725530"/>
            <a:ext cx="2904394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latin typeface="+mj-lt"/>
              </a:rPr>
              <a:t>TERIMA</a:t>
            </a:r>
            <a:br>
              <a:rPr lang="en-US" sz="3600" b="1" dirty="0">
                <a:latin typeface="+mj-lt"/>
              </a:rPr>
            </a:br>
            <a:r>
              <a:rPr lang="en-US" sz="3600" b="1" dirty="0">
                <a:latin typeface="+mj-lt"/>
              </a:rPr>
              <a:t>KASIH</a:t>
            </a:r>
            <a:r>
              <a:rPr lang="en-US" sz="3600" dirty="0">
                <a:latin typeface="+mj-lt"/>
              </a:rPr>
              <a:t>!</a:t>
            </a:r>
            <a:endParaRPr lang="en-US" sz="3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8A67A0-EA5B-4454-B94D-7ECEDFB28C0A}"/>
              </a:ext>
            </a:extLst>
          </p:cNvPr>
          <p:cNvCxnSpPr>
            <a:cxnSpLocks/>
          </p:cNvCxnSpPr>
          <p:nvPr/>
        </p:nvCxnSpPr>
        <p:spPr>
          <a:xfrm>
            <a:off x="8513669" y="3725530"/>
            <a:ext cx="0" cy="11079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0C91C92-94F3-B813-6027-A5687B8F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27" y="3500693"/>
            <a:ext cx="1557669" cy="15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9ED71A4-7B15-491E-AACE-ADE07EB1A0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8424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DBC18F96-DC52-4E99-BC3D-EFD800BA4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4" b="38624"/>
          <a:stretch/>
        </p:blipFill>
        <p:spPr>
          <a:xfrm>
            <a:off x="0" y="0"/>
            <a:ext cx="12192000" cy="2080385"/>
          </a:xfrm>
          <a:custGeom>
            <a:avLst/>
            <a:gdLst>
              <a:gd name="connsiteX0" fmla="*/ 0 w 12192000"/>
              <a:gd name="connsiteY0" fmla="*/ 0 h 2080385"/>
              <a:gd name="connsiteX1" fmla="*/ 12192000 w 12192000"/>
              <a:gd name="connsiteY1" fmla="*/ 0 h 2080385"/>
              <a:gd name="connsiteX2" fmla="*/ 12192000 w 12192000"/>
              <a:gd name="connsiteY2" fmla="*/ 2080385 h 2080385"/>
              <a:gd name="connsiteX3" fmla="*/ 0 w 12192000"/>
              <a:gd name="connsiteY3" fmla="*/ 2080385 h 208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80385">
                <a:moveTo>
                  <a:pt x="0" y="0"/>
                </a:moveTo>
                <a:lnTo>
                  <a:pt x="12192000" y="0"/>
                </a:lnTo>
                <a:lnTo>
                  <a:pt x="12192000" y="2080385"/>
                </a:lnTo>
                <a:lnTo>
                  <a:pt x="0" y="2080385"/>
                </a:lnTo>
                <a:close/>
              </a:path>
            </a:pathLst>
          </a:cu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02D9272-1DE4-4D55-9690-C6651FD5BF55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B4A609-57C5-4CB2-BE4A-583466B5DC92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>
                  <a:solidFill>
                    <a:schemeClr val="bg1"/>
                  </a:solidFill>
                </a:rPr>
                <a:t>TENTANG KAMI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BF244F-F78F-4B40-B96C-0D0E767BE986}"/>
                </a:ext>
              </a:extLst>
            </p:cNvPr>
            <p:cNvSpPr txBox="1"/>
            <p:nvPr/>
          </p:nvSpPr>
          <p:spPr>
            <a:xfrm>
              <a:off x="623888" y="430312"/>
              <a:ext cx="14747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11F82F0-5963-4EFC-8572-856633815617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27A01A-7D69-47FD-BB09-0AD7C5AC73F4}"/>
              </a:ext>
            </a:extLst>
          </p:cNvPr>
          <p:cNvSpPr txBox="1"/>
          <p:nvPr/>
        </p:nvSpPr>
        <p:spPr>
          <a:xfrm>
            <a:off x="623888" y="2628710"/>
            <a:ext cx="39198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174A90"/>
                </a:solidFill>
              </a:rPr>
              <a:t>TENTANG</a:t>
            </a:r>
            <a:r>
              <a:rPr lang="en-US" sz="4000" b="1" dirty="0">
                <a:solidFill>
                  <a:srgbClr val="174A90"/>
                </a:solidFill>
                <a:latin typeface="+mj-lt"/>
              </a:rPr>
              <a:t> KAMI</a:t>
            </a:r>
            <a:endParaRPr lang="en-ID" sz="4000" b="1" dirty="0">
              <a:solidFill>
                <a:srgbClr val="174A90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A5D019-12B6-4820-9D48-8CE5DD34FBD9}"/>
              </a:ext>
            </a:extLst>
          </p:cNvPr>
          <p:cNvSpPr txBox="1"/>
          <p:nvPr/>
        </p:nvSpPr>
        <p:spPr>
          <a:xfrm>
            <a:off x="623888" y="3490544"/>
            <a:ext cx="6403930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Kami sangat </a:t>
            </a:r>
            <a:r>
              <a:rPr lang="en-US" sz="1400" dirty="0" err="1"/>
              <a:t>senang</a:t>
            </a:r>
            <a:r>
              <a:rPr lang="en-US" sz="1400" dirty="0"/>
              <a:t> </a:t>
            </a:r>
            <a:r>
              <a:rPr lang="en-US" sz="1400" dirty="0" err="1"/>
              <a:t>memperkenalkan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kami </a:t>
            </a:r>
            <a:r>
              <a:rPr lang="en-US" sz="1400" dirty="0" err="1"/>
              <a:t>bernama</a:t>
            </a:r>
            <a:r>
              <a:rPr lang="en-US" sz="1400" dirty="0"/>
              <a:t> PT. FAZZA INDO OMAIRA. Kami </a:t>
            </a:r>
            <a:r>
              <a:rPr lang="en-US" sz="1400" dirty="0" err="1"/>
              <a:t>mengkhususkan</a:t>
            </a:r>
            <a:r>
              <a:rPr lang="en-US" sz="1400" dirty="0"/>
              <a:t> </a:t>
            </a:r>
            <a:r>
              <a:rPr lang="en-US" sz="1400" dirty="0" err="1"/>
              <a:t>diri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mengekspor</a:t>
            </a:r>
            <a:r>
              <a:rPr lang="en-US" sz="1400" dirty="0"/>
              <a:t> </a:t>
            </a:r>
            <a:r>
              <a:rPr lang="en-US" sz="1400" dirty="0" err="1"/>
              <a:t>komoditas</a:t>
            </a:r>
            <a:r>
              <a:rPr lang="en-US" sz="1400" dirty="0"/>
              <a:t> premium di wilayah kami. </a:t>
            </a:r>
            <a:r>
              <a:rPr lang="en-US" sz="1400" dirty="0" err="1"/>
              <a:t>Mengingat</a:t>
            </a:r>
            <a:r>
              <a:rPr lang="en-US" sz="1400" dirty="0"/>
              <a:t> </a:t>
            </a:r>
            <a:r>
              <a:rPr lang="en-US" sz="1400" dirty="0" err="1"/>
              <a:t>melimpahnya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r>
              <a:rPr lang="en-US" sz="1400" dirty="0"/>
              <a:t> di wilayah kami, </a:t>
            </a:r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utama</a:t>
            </a:r>
            <a:r>
              <a:rPr lang="en-US" sz="1400" dirty="0"/>
              <a:t> kami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memperkenalkan</a:t>
            </a:r>
            <a:r>
              <a:rPr lang="en-US" sz="1400" dirty="0"/>
              <a:t> </a:t>
            </a:r>
            <a:r>
              <a:rPr lang="en-US" sz="1400" dirty="0" err="1"/>
              <a:t>komoditas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wilayah kami </a:t>
            </a:r>
            <a:r>
              <a:rPr lang="en-US" sz="1400" dirty="0" err="1"/>
              <a:t>ke</a:t>
            </a:r>
            <a:r>
              <a:rPr lang="en-US" sz="1400" dirty="0"/>
              <a:t> pasar global. Oleh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, kami </a:t>
            </a:r>
            <a:r>
              <a:rPr lang="en-US" sz="1400" dirty="0" err="1"/>
              <a:t>mendirikan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pada </a:t>
            </a:r>
            <a:r>
              <a:rPr lang="en-US" sz="1400" dirty="0" err="1"/>
              <a:t>tahun</a:t>
            </a:r>
            <a:r>
              <a:rPr lang="en-US" sz="1400" dirty="0"/>
              <a:t> 2023.</a:t>
            </a:r>
          </a:p>
          <a:p>
            <a:pPr>
              <a:spcAft>
                <a:spcPts val="600"/>
              </a:spcAft>
            </a:pPr>
            <a:r>
              <a:rPr lang="en-US" sz="1400" dirty="0" err="1"/>
              <a:t>Meskipun</a:t>
            </a:r>
            <a:r>
              <a:rPr lang="en-US" sz="1400" dirty="0"/>
              <a:t> kami </a:t>
            </a:r>
            <a:r>
              <a:rPr lang="en-US" sz="1400" dirty="0" err="1"/>
              <a:t>baru</a:t>
            </a:r>
            <a:r>
              <a:rPr lang="en-US" sz="1400" dirty="0"/>
              <a:t> di </a:t>
            </a:r>
            <a:r>
              <a:rPr lang="en-US" sz="1400" dirty="0" err="1"/>
              <a:t>sektor</a:t>
            </a:r>
            <a:r>
              <a:rPr lang="en-US" sz="1400" dirty="0"/>
              <a:t> </a:t>
            </a:r>
            <a:r>
              <a:rPr lang="en-US" sz="1400" dirty="0" err="1"/>
              <a:t>ekspor</a:t>
            </a:r>
            <a:r>
              <a:rPr lang="en-US" sz="1400" dirty="0"/>
              <a:t> dan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mengerjakan</a:t>
            </a:r>
            <a:r>
              <a:rPr lang="en-US" sz="1400" dirty="0"/>
              <a:t> </a:t>
            </a:r>
            <a:r>
              <a:rPr lang="en-US" sz="1400" dirty="0" err="1"/>
              <a:t>proyek-proyek</a:t>
            </a:r>
            <a:r>
              <a:rPr lang="en-US" sz="1400" dirty="0"/>
              <a:t> </a:t>
            </a:r>
            <a:r>
              <a:rPr lang="en-US" sz="1400" dirty="0" err="1"/>
              <a:t>penting</a:t>
            </a:r>
            <a:r>
              <a:rPr lang="en-US" sz="1400" dirty="0"/>
              <a:t> di </a:t>
            </a:r>
            <a:r>
              <a:rPr lang="en-US" sz="1400" dirty="0" err="1"/>
              <a:t>industri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, kami </a:t>
            </a:r>
            <a:r>
              <a:rPr lang="en-US" sz="1400" dirty="0" err="1"/>
              <a:t>yakin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kami </a:t>
            </a:r>
            <a:r>
              <a:rPr lang="en-US" sz="1400" dirty="0" err="1"/>
              <a:t>menawarkan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memenuhi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en-US" sz="1400" dirty="0"/>
              <a:t> Anda. Kami </a:t>
            </a:r>
            <a:r>
              <a:rPr lang="en-US" sz="1400" dirty="0" err="1"/>
              <a:t>berkomitmen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solusi</a:t>
            </a:r>
            <a:r>
              <a:rPr lang="en-US" sz="1400" dirty="0"/>
              <a:t> </a:t>
            </a:r>
            <a:r>
              <a:rPr lang="en-US" sz="1400" dirty="0" err="1"/>
              <a:t>berkualitas</a:t>
            </a:r>
            <a:r>
              <a:rPr lang="en-US" sz="1400" dirty="0"/>
              <a:t> dan </a:t>
            </a:r>
            <a:r>
              <a:rPr lang="en-US" sz="1400" dirty="0" err="1"/>
              <a:t>pelayanan</a:t>
            </a:r>
            <a:r>
              <a:rPr lang="en-US" sz="1400" dirty="0"/>
              <a:t> prima, dan kami </a:t>
            </a:r>
            <a:r>
              <a:rPr lang="en-US" sz="1400" dirty="0" err="1"/>
              <a:t>siap</a:t>
            </a:r>
            <a:r>
              <a:rPr lang="en-US" sz="1400" dirty="0"/>
              <a:t> </a:t>
            </a:r>
            <a:r>
              <a:rPr lang="en-US" sz="1400" dirty="0" err="1"/>
              <a:t>bekerja</a:t>
            </a:r>
            <a:r>
              <a:rPr lang="en-US" sz="1400" dirty="0"/>
              <a:t> </a:t>
            </a:r>
            <a:r>
              <a:rPr lang="en-US" sz="1400" dirty="0" err="1"/>
              <a:t>keras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membangun</a:t>
            </a:r>
            <a:r>
              <a:rPr lang="en-US" sz="1400" dirty="0"/>
              <a:t> </a:t>
            </a:r>
            <a:r>
              <a:rPr lang="en-US" sz="1400" dirty="0" err="1"/>
              <a:t>reputasi</a:t>
            </a:r>
            <a:r>
              <a:rPr lang="en-US" sz="1400" dirty="0"/>
              <a:t> yang </a:t>
            </a:r>
            <a:r>
              <a:rPr lang="en-US" sz="1400" dirty="0" err="1"/>
              <a:t>kokoh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</a:t>
            </a:r>
            <a:r>
              <a:rPr lang="en-US" sz="1400" dirty="0" err="1"/>
              <a:t>belah</a:t>
            </a:r>
            <a:r>
              <a:rPr lang="en-US" sz="1400" dirty="0"/>
              <a:t> </a:t>
            </a:r>
            <a:r>
              <a:rPr lang="en-US" sz="1400" dirty="0" err="1"/>
              <a:t>pihak</a:t>
            </a:r>
            <a:r>
              <a:rPr lang="en-US" sz="1400" dirty="0"/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34D0C7-BFDE-43D9-B826-D713BC37DA7C}"/>
              </a:ext>
            </a:extLst>
          </p:cNvPr>
          <p:cNvSpPr txBox="1"/>
          <p:nvPr/>
        </p:nvSpPr>
        <p:spPr>
          <a:xfrm flipH="1">
            <a:off x="7715250" y="1323974"/>
            <a:ext cx="4476750" cy="5534019"/>
          </a:xfrm>
          <a:prstGeom prst="round1Rect">
            <a:avLst>
              <a:gd name="adj" fmla="val 9646"/>
            </a:avLst>
          </a:prstGeom>
          <a:solidFill>
            <a:srgbClr val="434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>
              <a:sym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09527-189D-26A2-7FAA-DD027FC2CE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0"/>
          <a:stretch/>
        </p:blipFill>
        <p:spPr>
          <a:xfrm>
            <a:off x="8015236" y="1613303"/>
            <a:ext cx="4176764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27E613F2-9009-4B81-9DCD-5C846DDD6A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9181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03F6A02E-9FF9-48F4-A415-34249D7E1A0D}"/>
              </a:ext>
            </a:extLst>
          </p:cNvPr>
          <p:cNvSpPr txBox="1"/>
          <p:nvPr/>
        </p:nvSpPr>
        <p:spPr>
          <a:xfrm>
            <a:off x="0" y="3091967"/>
            <a:ext cx="12192000" cy="37660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  <a:gs pos="84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Segoe UI Light" panose="020B0502040204020203" pitchFamily="34" charset="0"/>
              </a:defRPr>
            </a:lvl1pPr>
            <a:lvl2pPr marL="0" lvl="1" indent="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None/>
              <a:defRPr>
                <a:latin typeface="Segoe UI Light" panose="020B0502040204020203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Segoe UI Light" panose="020B0502040204020203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Segoe UI Light" panose="020B0502040204020203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5B6EAAC-BA30-43BB-A83F-8DBC666971F7}"/>
              </a:ext>
            </a:extLst>
          </p:cNvPr>
          <p:cNvSpPr/>
          <p:nvPr/>
        </p:nvSpPr>
        <p:spPr>
          <a:xfrm rot="20700000">
            <a:off x="4785570" y="1865746"/>
            <a:ext cx="2908908" cy="2262194"/>
          </a:xfrm>
          <a:prstGeom prst="roundRect">
            <a:avLst>
              <a:gd name="adj" fmla="val 992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98D5889E-F828-4F72-9135-A62A6824A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r="1780"/>
          <a:stretch/>
        </p:blipFill>
        <p:spPr>
          <a:xfrm>
            <a:off x="4778610" y="1827617"/>
            <a:ext cx="2908908" cy="2262194"/>
          </a:xfrm>
          <a:custGeom>
            <a:avLst/>
            <a:gdLst>
              <a:gd name="connsiteX0" fmla="*/ 222648 w 3007333"/>
              <a:gd name="connsiteY0" fmla="*/ 0 h 2338738"/>
              <a:gd name="connsiteX1" fmla="*/ 2784685 w 3007333"/>
              <a:gd name="connsiteY1" fmla="*/ 0 h 2338738"/>
              <a:gd name="connsiteX2" fmla="*/ 3007333 w 3007333"/>
              <a:gd name="connsiteY2" fmla="*/ 222648 h 2338738"/>
              <a:gd name="connsiteX3" fmla="*/ 3007333 w 3007333"/>
              <a:gd name="connsiteY3" fmla="*/ 2116090 h 2338738"/>
              <a:gd name="connsiteX4" fmla="*/ 2784685 w 3007333"/>
              <a:gd name="connsiteY4" fmla="*/ 2338738 h 2338738"/>
              <a:gd name="connsiteX5" fmla="*/ 222648 w 3007333"/>
              <a:gd name="connsiteY5" fmla="*/ 2338738 h 2338738"/>
              <a:gd name="connsiteX6" fmla="*/ 0 w 3007333"/>
              <a:gd name="connsiteY6" fmla="*/ 2116090 h 2338738"/>
              <a:gd name="connsiteX7" fmla="*/ 0 w 3007333"/>
              <a:gd name="connsiteY7" fmla="*/ 222648 h 2338738"/>
              <a:gd name="connsiteX8" fmla="*/ 222648 w 3007333"/>
              <a:gd name="connsiteY8" fmla="*/ 0 h 23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7333" h="2338738">
                <a:moveTo>
                  <a:pt x="222648" y="0"/>
                </a:moveTo>
                <a:lnTo>
                  <a:pt x="2784685" y="0"/>
                </a:lnTo>
                <a:cubicBezTo>
                  <a:pt x="2907650" y="0"/>
                  <a:pt x="3007333" y="99683"/>
                  <a:pt x="3007333" y="222648"/>
                </a:cubicBezTo>
                <a:lnTo>
                  <a:pt x="3007333" y="2116090"/>
                </a:lnTo>
                <a:cubicBezTo>
                  <a:pt x="3007333" y="2239055"/>
                  <a:pt x="2907650" y="2338738"/>
                  <a:pt x="2784685" y="2338738"/>
                </a:cubicBezTo>
                <a:lnTo>
                  <a:pt x="222648" y="2338738"/>
                </a:lnTo>
                <a:cubicBezTo>
                  <a:pt x="99683" y="2338738"/>
                  <a:pt x="0" y="2239055"/>
                  <a:pt x="0" y="2116090"/>
                </a:cubicBezTo>
                <a:lnTo>
                  <a:pt x="0" y="222648"/>
                </a:lnTo>
                <a:cubicBezTo>
                  <a:pt x="0" y="99683"/>
                  <a:pt x="99683" y="0"/>
                  <a:pt x="222648" y="0"/>
                </a:cubicBezTo>
                <a:close/>
              </a:path>
            </a:pathLst>
          </a:custGeom>
          <a:noFill/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1E5F-0ED7-4389-894A-4A679C88F56B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KATEGORI KAMI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E1F52C4-D159-4D34-8B77-4F1D3294DBE7}"/>
              </a:ext>
            </a:extLst>
          </p:cNvPr>
          <p:cNvSpPr txBox="1"/>
          <p:nvPr/>
        </p:nvSpPr>
        <p:spPr>
          <a:xfrm>
            <a:off x="608366" y="750621"/>
            <a:ext cx="109442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174A90"/>
                </a:solidFill>
              </a:rPr>
              <a:t>KATEGORI </a:t>
            </a:r>
            <a:r>
              <a:rPr lang="en-US" sz="3600" b="1" dirty="0">
                <a:solidFill>
                  <a:srgbClr val="174A90"/>
                </a:solidFill>
                <a:latin typeface="+mj-lt"/>
              </a:rPr>
              <a:t>KAMI</a:t>
            </a:r>
            <a:endParaRPr lang="en-ID" sz="3600" b="1" dirty="0">
              <a:solidFill>
                <a:srgbClr val="174A90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FDEA1F-971D-45F8-BEA3-31B7DE058F3D}"/>
              </a:ext>
            </a:extLst>
          </p:cNvPr>
          <p:cNvSpPr txBox="1"/>
          <p:nvPr/>
        </p:nvSpPr>
        <p:spPr>
          <a:xfrm>
            <a:off x="4715122" y="4686334"/>
            <a:ext cx="304980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174A90"/>
                </a:solidFill>
                <a:latin typeface="+mj-lt"/>
              </a:rPr>
              <a:t>TANAMAN LOKAL</a:t>
            </a:r>
            <a:endParaRPr lang="en-US" dirty="0">
              <a:solidFill>
                <a:srgbClr val="174A9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216543-9C9A-4BB2-8AEA-962789F7E31A}"/>
              </a:ext>
            </a:extLst>
          </p:cNvPr>
          <p:cNvSpPr txBox="1"/>
          <p:nvPr/>
        </p:nvSpPr>
        <p:spPr>
          <a:xfrm>
            <a:off x="4791689" y="5044403"/>
            <a:ext cx="289667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 err="1"/>
              <a:t>Manjakan</a:t>
            </a:r>
            <a:r>
              <a:rPr lang="en-US" sz="1400" dirty="0"/>
              <a:t> </a:t>
            </a:r>
            <a:r>
              <a:rPr lang="en-US" sz="1400" dirty="0" err="1"/>
              <a:t>diri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kekayaan</a:t>
            </a:r>
            <a:r>
              <a:rPr lang="en-US" sz="1400" dirty="0"/>
              <a:t> </a:t>
            </a:r>
            <a:r>
              <a:rPr lang="en-US" sz="1400" dirty="0" err="1"/>
              <a:t>cita</a:t>
            </a:r>
            <a:r>
              <a:rPr lang="en-US" sz="1400" dirty="0"/>
              <a:t> rasa </a:t>
            </a:r>
            <a:r>
              <a:rPr lang="en-US" sz="1400" dirty="0" err="1"/>
              <a:t>khas</a:t>
            </a:r>
            <a:r>
              <a:rPr lang="en-US" sz="1400" dirty="0"/>
              <a:t> </a:t>
            </a:r>
            <a:r>
              <a:rPr lang="en-US" sz="1400" dirty="0" err="1"/>
              <a:t>lokal</a:t>
            </a:r>
            <a:r>
              <a:rPr lang="en-US" sz="1400" dirty="0"/>
              <a:t> kami: kopi dan </a:t>
            </a:r>
            <a:r>
              <a:rPr lang="en-US" sz="1400" dirty="0" err="1"/>
              <a:t>teh</a:t>
            </a:r>
            <a:r>
              <a:rPr lang="en-US" sz="1400" dirty="0"/>
              <a:t>, yang </a:t>
            </a:r>
            <a:r>
              <a:rPr lang="en-US" sz="1400" dirty="0" err="1"/>
              <a:t>dihargai</a:t>
            </a:r>
            <a:r>
              <a:rPr lang="en-US" sz="1400" dirty="0"/>
              <a:t> di </a:t>
            </a:r>
            <a:r>
              <a:rPr lang="en-US" sz="1400" dirty="0" err="1"/>
              <a:t>seluruh</a:t>
            </a:r>
            <a:r>
              <a:rPr lang="en-US" sz="1400" dirty="0"/>
              <a:t> dunia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kualitasnya</a:t>
            </a:r>
            <a:r>
              <a:rPr lang="en-US" sz="1400" dirty="0"/>
              <a:t> yang </a:t>
            </a:r>
            <a:r>
              <a:rPr lang="en-US" sz="1400" dirty="0" err="1"/>
              <a:t>tak</a:t>
            </a:r>
            <a:r>
              <a:rPr lang="en-US" sz="1400" dirty="0"/>
              <a:t> </a:t>
            </a:r>
            <a:r>
              <a:rPr lang="en-US" sz="1400" dirty="0" err="1"/>
              <a:t>tertandingi</a:t>
            </a:r>
            <a:r>
              <a:rPr lang="en-US" sz="1400" dirty="0"/>
              <a:t> dan </a:t>
            </a:r>
            <a:r>
              <a:rPr lang="en-US" sz="1400" dirty="0" err="1"/>
              <a:t>cita</a:t>
            </a:r>
            <a:r>
              <a:rPr lang="en-US" sz="1400" dirty="0"/>
              <a:t> rasa </a:t>
            </a:r>
            <a:r>
              <a:rPr lang="en-US" sz="1400" dirty="0" err="1"/>
              <a:t>khasnya</a:t>
            </a:r>
            <a:r>
              <a:rPr lang="en-US" sz="1400" dirty="0"/>
              <a:t>. ☕🍃 #WorldClassFlavors #LocalPride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22C051E-120D-4B13-BA80-D0B2AAD9B332}"/>
              </a:ext>
            </a:extLst>
          </p:cNvPr>
          <p:cNvGrpSpPr/>
          <p:nvPr/>
        </p:nvGrpSpPr>
        <p:grpSpPr>
          <a:xfrm>
            <a:off x="6080478" y="6195636"/>
            <a:ext cx="319092" cy="78164"/>
            <a:chOff x="1690254" y="6191435"/>
            <a:chExt cx="452473" cy="11083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5B56F5-B0AF-4388-A6F4-9FD92DB1C516}"/>
                </a:ext>
              </a:extLst>
            </p:cNvPr>
            <p:cNvSpPr txBox="1"/>
            <p:nvPr/>
          </p:nvSpPr>
          <p:spPr>
            <a:xfrm>
              <a:off x="1690254" y="6191435"/>
              <a:ext cx="110836" cy="110836"/>
            </a:xfrm>
            <a:prstGeom prst="ellipse">
              <a:avLst/>
            </a:prstGeom>
            <a:solidFill>
              <a:srgbClr val="174A9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053255-0113-4895-9266-72438ECB9225}"/>
                </a:ext>
              </a:extLst>
            </p:cNvPr>
            <p:cNvSpPr txBox="1"/>
            <p:nvPr/>
          </p:nvSpPr>
          <p:spPr>
            <a:xfrm>
              <a:off x="1861072" y="6191435"/>
              <a:ext cx="110836" cy="1108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6ADFD6F-5587-42EE-B3BA-C96EF4A1D6CE}"/>
                </a:ext>
              </a:extLst>
            </p:cNvPr>
            <p:cNvSpPr txBox="1"/>
            <p:nvPr/>
          </p:nvSpPr>
          <p:spPr>
            <a:xfrm>
              <a:off x="2031891" y="6191435"/>
              <a:ext cx="110836" cy="11083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0" lvl="1" indent="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None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1"/>
              <a:endParaRPr lang="en-ID">
                <a:sym typeface="Segoe UI Light" panose="020B0502040204020203" pitchFamily="34" charset="0"/>
              </a:endParaRPr>
            </a:p>
          </p:txBody>
        </p:sp>
      </p:grpSp>
      <p:grpSp>
        <p:nvGrpSpPr>
          <p:cNvPr id="15361" name="Group 15360">
            <a:extLst>
              <a:ext uri="{FF2B5EF4-FFF2-40B4-BE49-F238E27FC236}">
                <a16:creationId xmlns:a16="http://schemas.microsoft.com/office/drawing/2014/main" id="{46C53435-0616-4049-BD29-2F97B1241781}"/>
              </a:ext>
            </a:extLst>
          </p:cNvPr>
          <p:cNvGrpSpPr/>
          <p:nvPr/>
        </p:nvGrpSpPr>
        <p:grpSpPr>
          <a:xfrm>
            <a:off x="5973666" y="3864875"/>
            <a:ext cx="532716" cy="532714"/>
            <a:chOff x="2086544" y="3864875"/>
            <a:chExt cx="532716" cy="53271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B9075E1-353D-4172-BD65-3CB51D7CF5CF}"/>
                </a:ext>
              </a:extLst>
            </p:cNvPr>
            <p:cNvSpPr txBox="1"/>
            <p:nvPr/>
          </p:nvSpPr>
          <p:spPr>
            <a:xfrm>
              <a:off x="2086544" y="3864875"/>
              <a:ext cx="532716" cy="532714"/>
            </a:xfrm>
            <a:prstGeom prst="ellipse">
              <a:avLst/>
            </a:prstGeom>
            <a:noFill/>
            <a:ln w="254000"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Segoe UI Light" panose="020B0502040204020203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6F55A8F-7DBA-4EF0-A753-1399BF848E3B}"/>
                </a:ext>
              </a:extLst>
            </p:cNvPr>
            <p:cNvSpPr txBox="1"/>
            <p:nvPr/>
          </p:nvSpPr>
          <p:spPr>
            <a:xfrm>
              <a:off x="2086546" y="3864876"/>
              <a:ext cx="532713" cy="5327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algn="l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Segoe UI Light" panose="020B0502040204020203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Segoe UI Light" panose="020B0502040204020203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Segoe UI Light" panose="020B0502040204020203" pitchFamily="34" charset="0"/>
              </a:endParaRPr>
            </a:p>
          </p:txBody>
        </p:sp>
      </p:grpSp>
      <p:pic>
        <p:nvPicPr>
          <p:cNvPr id="15370" name="Graphic 15369">
            <a:extLst>
              <a:ext uri="{FF2B5EF4-FFF2-40B4-BE49-F238E27FC236}">
                <a16:creationId xmlns:a16="http://schemas.microsoft.com/office/drawing/2014/main" id="{AE757564-5744-4117-B91C-614FFEA26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6861" y="4048007"/>
            <a:ext cx="266326" cy="1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39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" name="Rectangle 277">
            <a:extLst>
              <a:ext uri="{FF2B5EF4-FFF2-40B4-BE49-F238E27FC236}">
                <a16:creationId xmlns:a16="http://schemas.microsoft.com/office/drawing/2014/main" id="{AF10299C-5F34-46A3-B2E3-CA3FF1DD95B8}"/>
              </a:ext>
            </a:extLst>
          </p:cNvPr>
          <p:cNvSpPr/>
          <p:nvPr/>
        </p:nvSpPr>
        <p:spPr>
          <a:xfrm flipH="1">
            <a:off x="3148332" y="0"/>
            <a:ext cx="3014556" cy="3429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79AF96B5-CC9D-497B-A051-09242A8AB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1948"/>
          <a:stretch/>
        </p:blipFill>
        <p:spPr>
          <a:xfrm>
            <a:off x="3582925" y="321660"/>
            <a:ext cx="1989298" cy="1433859"/>
          </a:xfrm>
          <a:custGeom>
            <a:avLst/>
            <a:gdLst>
              <a:gd name="connsiteX0" fmla="*/ 142239 w 1989298"/>
              <a:gd name="connsiteY0" fmla="*/ 0 h 1433859"/>
              <a:gd name="connsiteX1" fmla="*/ 1847059 w 1989298"/>
              <a:gd name="connsiteY1" fmla="*/ 0 h 1433859"/>
              <a:gd name="connsiteX2" fmla="*/ 1989298 w 1989298"/>
              <a:gd name="connsiteY2" fmla="*/ 142239 h 1433859"/>
              <a:gd name="connsiteX3" fmla="*/ 1989298 w 1989298"/>
              <a:gd name="connsiteY3" fmla="*/ 1291620 h 1433859"/>
              <a:gd name="connsiteX4" fmla="*/ 1847059 w 1989298"/>
              <a:gd name="connsiteY4" fmla="*/ 1433859 h 1433859"/>
              <a:gd name="connsiteX5" fmla="*/ 142239 w 1989298"/>
              <a:gd name="connsiteY5" fmla="*/ 1433859 h 1433859"/>
              <a:gd name="connsiteX6" fmla="*/ 0 w 1989298"/>
              <a:gd name="connsiteY6" fmla="*/ 1291620 h 1433859"/>
              <a:gd name="connsiteX7" fmla="*/ 0 w 1989298"/>
              <a:gd name="connsiteY7" fmla="*/ 142239 h 1433859"/>
              <a:gd name="connsiteX8" fmla="*/ 142239 w 1989298"/>
              <a:gd name="connsiteY8" fmla="*/ 0 h 143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9298" h="1433859">
                <a:moveTo>
                  <a:pt x="142239" y="0"/>
                </a:moveTo>
                <a:lnTo>
                  <a:pt x="1847059" y="0"/>
                </a:lnTo>
                <a:cubicBezTo>
                  <a:pt x="1925615" y="0"/>
                  <a:pt x="1989298" y="63683"/>
                  <a:pt x="1989298" y="142239"/>
                </a:cubicBezTo>
                <a:lnTo>
                  <a:pt x="1989298" y="1291620"/>
                </a:lnTo>
                <a:cubicBezTo>
                  <a:pt x="1989298" y="1370176"/>
                  <a:pt x="1925615" y="1433859"/>
                  <a:pt x="1847059" y="1433859"/>
                </a:cubicBezTo>
                <a:lnTo>
                  <a:pt x="142239" y="1433859"/>
                </a:lnTo>
                <a:cubicBezTo>
                  <a:pt x="63683" y="1433859"/>
                  <a:pt x="0" y="1370176"/>
                  <a:pt x="0" y="1291620"/>
                </a:cubicBezTo>
                <a:lnTo>
                  <a:pt x="0" y="142239"/>
                </a:lnTo>
                <a:cubicBezTo>
                  <a:pt x="0" y="63683"/>
                  <a:pt x="63683" y="0"/>
                  <a:pt x="142239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DAFTAR PRODUK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B5CA15BA-E2B8-4D63-862A-FAD7F4B87816}"/>
              </a:ext>
            </a:extLst>
          </p:cNvPr>
          <p:cNvSpPr txBox="1"/>
          <p:nvPr/>
        </p:nvSpPr>
        <p:spPr>
          <a:xfrm>
            <a:off x="3582925" y="1902108"/>
            <a:ext cx="21453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 err="1"/>
              <a:t>Bersantai</a:t>
            </a:r>
            <a:r>
              <a:rPr lang="en-US" sz="1000" dirty="0"/>
              <a:t> dan </a:t>
            </a:r>
            <a:r>
              <a:rPr lang="en-US" sz="1000" dirty="0" err="1"/>
              <a:t>nikmati</a:t>
            </a:r>
            <a:r>
              <a:rPr lang="en-US" sz="1000" dirty="0"/>
              <a:t> </a:t>
            </a:r>
            <a:r>
              <a:rPr lang="en-US" sz="1000" dirty="0" err="1"/>
              <a:t>cita</a:t>
            </a:r>
            <a:r>
              <a:rPr lang="en-US" sz="1000" dirty="0"/>
              <a:t> rasa </a:t>
            </a:r>
            <a:r>
              <a:rPr lang="en-US" sz="1000" dirty="0" err="1"/>
              <a:t>indah</a:t>
            </a:r>
            <a:r>
              <a:rPr lang="en-US" sz="1000" dirty="0"/>
              <a:t> </a:t>
            </a:r>
            <a:r>
              <a:rPr lang="en-US" sz="1000" dirty="0" err="1"/>
              <a:t>Teh</a:t>
            </a:r>
            <a:r>
              <a:rPr lang="en-US" sz="1000" dirty="0"/>
              <a:t> </a:t>
            </a:r>
            <a:r>
              <a:rPr lang="en-US" sz="1000" dirty="0" err="1"/>
              <a:t>Hitam</a:t>
            </a:r>
            <a:r>
              <a:rPr lang="en-US" sz="1000" dirty="0"/>
              <a:t> CTC.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53480B34-6611-45A8-9B84-204527115665}"/>
              </a:ext>
            </a:extLst>
          </p:cNvPr>
          <p:cNvSpPr/>
          <p:nvPr/>
        </p:nvSpPr>
        <p:spPr>
          <a:xfrm>
            <a:off x="3708139" y="472342"/>
            <a:ext cx="2020157" cy="3077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9421"/>
              </a:gs>
              <a:gs pos="100000">
                <a:srgbClr val="F49421"/>
              </a:gs>
              <a:gs pos="84000">
                <a:srgbClr val="F4B6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</a:rPr>
              <a:t>CTC </a:t>
            </a:r>
            <a:r>
              <a:rPr lang="en-US" sz="1200" dirty="0">
                <a:solidFill>
                  <a:schemeClr val="bg1"/>
                </a:solidFill>
              </a:rPr>
              <a:t>BLACK TEA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583B1A-C142-4A3A-96FD-9D14440292E7}"/>
              </a:ext>
            </a:extLst>
          </p:cNvPr>
          <p:cNvSpPr txBox="1"/>
          <p:nvPr/>
        </p:nvSpPr>
        <p:spPr>
          <a:xfrm>
            <a:off x="623889" y="1820102"/>
            <a:ext cx="20731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174A90"/>
                </a:solidFill>
              </a:rPr>
              <a:t>DAFTAR </a:t>
            </a:r>
            <a:r>
              <a:rPr lang="en-US" sz="3600" b="1" dirty="0">
                <a:solidFill>
                  <a:srgbClr val="174A90"/>
                </a:solidFill>
                <a:latin typeface="+mj-lt"/>
              </a:rPr>
              <a:t>PRODUK</a:t>
            </a:r>
            <a:endParaRPr lang="en-ID" sz="3600" b="1" dirty="0">
              <a:solidFill>
                <a:srgbClr val="174A90"/>
              </a:solidFill>
              <a:latin typeface="+mj-lt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9BDA0719-D384-4165-89F4-4BA72428B370}"/>
              </a:ext>
            </a:extLst>
          </p:cNvPr>
          <p:cNvSpPr txBox="1"/>
          <p:nvPr/>
        </p:nvSpPr>
        <p:spPr>
          <a:xfrm>
            <a:off x="623889" y="3191240"/>
            <a:ext cx="207313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Jelajahi</a:t>
            </a:r>
            <a:r>
              <a:rPr lang="en-US" sz="1400" dirty="0"/>
              <a:t> </a:t>
            </a:r>
            <a:r>
              <a:rPr lang="en-US" sz="1400" dirty="0" err="1"/>
              <a:t>koleksi</a:t>
            </a:r>
            <a:r>
              <a:rPr lang="en-US" sz="1400" dirty="0"/>
              <a:t> </a:t>
            </a:r>
            <a:r>
              <a:rPr lang="en-US" sz="1400" dirty="0" err="1"/>
              <a:t>pilihan</a:t>
            </a:r>
            <a:r>
              <a:rPr lang="en-US" sz="1400" dirty="0"/>
              <a:t> kami, di mana </a:t>
            </a:r>
            <a:r>
              <a:rPr lang="en-US" sz="1400" dirty="0" err="1"/>
              <a:t>setiap</a:t>
            </a:r>
            <a:r>
              <a:rPr lang="en-US" sz="1400" dirty="0"/>
              <a:t> item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kualitas</a:t>
            </a:r>
            <a:r>
              <a:rPr lang="en-US" sz="1400" dirty="0"/>
              <a:t>, </a:t>
            </a:r>
            <a:r>
              <a:rPr lang="en-US" sz="1400" dirty="0" err="1"/>
              <a:t>kreativitas</a:t>
            </a:r>
            <a:r>
              <a:rPr lang="en-US" sz="1400" dirty="0"/>
              <a:t>, dan </a:t>
            </a:r>
            <a:r>
              <a:rPr lang="en-US" sz="1400" dirty="0" err="1"/>
              <a:t>keaslian</a:t>
            </a:r>
            <a:r>
              <a:rPr lang="en-US" sz="1400" dirty="0"/>
              <a:t>. </a:t>
            </a:r>
            <a:r>
              <a:rPr lang="en-US" sz="1400" dirty="0" err="1"/>
              <a:t>Selamat</a:t>
            </a:r>
            <a:r>
              <a:rPr lang="en-US" sz="1400" dirty="0"/>
              <a:t> </a:t>
            </a:r>
            <a:r>
              <a:rPr lang="en-US" sz="1400" dirty="0" err="1"/>
              <a:t>datang</a:t>
            </a:r>
            <a:r>
              <a:rPr lang="en-US" sz="1400" dirty="0"/>
              <a:t> di dunia yang </a:t>
            </a:r>
            <a:r>
              <a:rPr lang="en-US" sz="1400" dirty="0" err="1"/>
              <a:t>penuh</a:t>
            </a:r>
            <a:r>
              <a:rPr lang="en-US" sz="1400" dirty="0"/>
              <a:t> </a:t>
            </a:r>
            <a:r>
              <a:rPr lang="en-US" sz="1400" dirty="0" err="1"/>
              <a:t>kemungkinan</a:t>
            </a:r>
            <a:r>
              <a:rPr lang="en-US" sz="1400" dirty="0"/>
              <a:t>. 🛍️✨ #DiscoverExcellence #ShopLocal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9CD3EAC0-38FE-4826-B66A-BBFCF0C8E364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933779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5E1B4D9-56EC-8BFF-5559-D1B8CF833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r="5517"/>
          <a:stretch/>
        </p:blipFill>
        <p:spPr>
          <a:xfrm>
            <a:off x="6288102" y="321660"/>
            <a:ext cx="1989298" cy="1433859"/>
          </a:xfrm>
          <a:custGeom>
            <a:avLst/>
            <a:gdLst>
              <a:gd name="connsiteX0" fmla="*/ 142239 w 1989298"/>
              <a:gd name="connsiteY0" fmla="*/ 0 h 1433859"/>
              <a:gd name="connsiteX1" fmla="*/ 1847059 w 1989298"/>
              <a:gd name="connsiteY1" fmla="*/ 0 h 1433859"/>
              <a:gd name="connsiteX2" fmla="*/ 1989298 w 1989298"/>
              <a:gd name="connsiteY2" fmla="*/ 142239 h 1433859"/>
              <a:gd name="connsiteX3" fmla="*/ 1989298 w 1989298"/>
              <a:gd name="connsiteY3" fmla="*/ 1291620 h 1433859"/>
              <a:gd name="connsiteX4" fmla="*/ 1847059 w 1989298"/>
              <a:gd name="connsiteY4" fmla="*/ 1433859 h 1433859"/>
              <a:gd name="connsiteX5" fmla="*/ 142239 w 1989298"/>
              <a:gd name="connsiteY5" fmla="*/ 1433859 h 1433859"/>
              <a:gd name="connsiteX6" fmla="*/ 0 w 1989298"/>
              <a:gd name="connsiteY6" fmla="*/ 1291620 h 1433859"/>
              <a:gd name="connsiteX7" fmla="*/ 0 w 1989298"/>
              <a:gd name="connsiteY7" fmla="*/ 142239 h 1433859"/>
              <a:gd name="connsiteX8" fmla="*/ 142239 w 1989298"/>
              <a:gd name="connsiteY8" fmla="*/ 0 h 143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9298" h="1433859">
                <a:moveTo>
                  <a:pt x="142239" y="0"/>
                </a:moveTo>
                <a:lnTo>
                  <a:pt x="1847059" y="0"/>
                </a:lnTo>
                <a:cubicBezTo>
                  <a:pt x="1925615" y="0"/>
                  <a:pt x="1989298" y="63683"/>
                  <a:pt x="1989298" y="142239"/>
                </a:cubicBezTo>
                <a:lnTo>
                  <a:pt x="1989298" y="1291620"/>
                </a:lnTo>
                <a:cubicBezTo>
                  <a:pt x="1989298" y="1370176"/>
                  <a:pt x="1925615" y="1433859"/>
                  <a:pt x="1847059" y="1433859"/>
                </a:cubicBezTo>
                <a:lnTo>
                  <a:pt x="142239" y="1433859"/>
                </a:lnTo>
                <a:cubicBezTo>
                  <a:pt x="63683" y="1433859"/>
                  <a:pt x="0" y="1370176"/>
                  <a:pt x="0" y="1291620"/>
                </a:cubicBezTo>
                <a:lnTo>
                  <a:pt x="0" y="142239"/>
                </a:lnTo>
                <a:cubicBezTo>
                  <a:pt x="0" y="63683"/>
                  <a:pt x="63683" y="0"/>
                  <a:pt x="142239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FEA91-E536-3096-1F45-8BE2B3BDB8B3}"/>
              </a:ext>
            </a:extLst>
          </p:cNvPr>
          <p:cNvSpPr txBox="1"/>
          <p:nvPr/>
        </p:nvSpPr>
        <p:spPr>
          <a:xfrm>
            <a:off x="6288102" y="1902108"/>
            <a:ext cx="21453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i-FI" sz="1000" dirty="0"/>
              <a:t>Temukan esensi tenang dari Teh Hijau Pagaralam.</a:t>
            </a:r>
            <a:endParaRPr lang="en-US" sz="1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A7C88B-19C1-01EC-EB4A-62DC4291B7A4}"/>
              </a:ext>
            </a:extLst>
          </p:cNvPr>
          <p:cNvSpPr/>
          <p:nvPr/>
        </p:nvSpPr>
        <p:spPr>
          <a:xfrm>
            <a:off x="6413316" y="472342"/>
            <a:ext cx="2020157" cy="30777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49421"/>
              </a:gs>
              <a:gs pos="100000">
                <a:srgbClr val="F49421"/>
              </a:gs>
              <a:gs pos="84000">
                <a:srgbClr val="F4B6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</a:rPr>
              <a:t>GREEN </a:t>
            </a:r>
            <a:r>
              <a:rPr lang="en-US" sz="1200" dirty="0">
                <a:solidFill>
                  <a:schemeClr val="bg1"/>
                </a:solidFill>
              </a:rPr>
              <a:t>TEA</a:t>
            </a:r>
          </a:p>
        </p:txBody>
      </p:sp>
    </p:spTree>
    <p:extLst>
      <p:ext uri="{BB962C8B-B14F-4D97-AF65-F5344CB8AC3E}">
        <p14:creationId xmlns:p14="http://schemas.microsoft.com/office/powerpoint/2010/main" val="90751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7EA8D88-5A78-4FAC-8525-B6E9E8FAD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9" b="23139"/>
          <a:stretch/>
        </p:blipFill>
        <p:spPr>
          <a:xfrm>
            <a:off x="7638473" y="1020045"/>
            <a:ext cx="3929639" cy="2111083"/>
          </a:xfrm>
          <a:custGeom>
            <a:avLst/>
            <a:gdLst>
              <a:gd name="connsiteX0" fmla="*/ 277966 w 3929639"/>
              <a:gd name="connsiteY0" fmla="*/ 0 h 2111083"/>
              <a:gd name="connsiteX1" fmla="*/ 3651673 w 3929639"/>
              <a:gd name="connsiteY1" fmla="*/ 0 h 2111083"/>
              <a:gd name="connsiteX2" fmla="*/ 3929639 w 3929639"/>
              <a:gd name="connsiteY2" fmla="*/ 277966 h 2111083"/>
              <a:gd name="connsiteX3" fmla="*/ 3929639 w 3929639"/>
              <a:gd name="connsiteY3" fmla="*/ 1833117 h 2111083"/>
              <a:gd name="connsiteX4" fmla="*/ 3651673 w 3929639"/>
              <a:gd name="connsiteY4" fmla="*/ 2111083 h 2111083"/>
              <a:gd name="connsiteX5" fmla="*/ 277966 w 3929639"/>
              <a:gd name="connsiteY5" fmla="*/ 2111083 h 2111083"/>
              <a:gd name="connsiteX6" fmla="*/ 0 w 3929639"/>
              <a:gd name="connsiteY6" fmla="*/ 1833117 h 2111083"/>
              <a:gd name="connsiteX7" fmla="*/ 0 w 3929639"/>
              <a:gd name="connsiteY7" fmla="*/ 277966 h 2111083"/>
              <a:gd name="connsiteX8" fmla="*/ 277966 w 3929639"/>
              <a:gd name="connsiteY8" fmla="*/ 0 h 211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9639" h="2111083">
                <a:moveTo>
                  <a:pt x="277966" y="0"/>
                </a:moveTo>
                <a:lnTo>
                  <a:pt x="3651673" y="0"/>
                </a:lnTo>
                <a:cubicBezTo>
                  <a:pt x="3805189" y="0"/>
                  <a:pt x="3929639" y="124450"/>
                  <a:pt x="3929639" y="277966"/>
                </a:cubicBezTo>
                <a:lnTo>
                  <a:pt x="3929639" y="1833117"/>
                </a:lnTo>
                <a:cubicBezTo>
                  <a:pt x="3929639" y="1986633"/>
                  <a:pt x="3805189" y="2111083"/>
                  <a:pt x="3651673" y="2111083"/>
                </a:cubicBezTo>
                <a:lnTo>
                  <a:pt x="277966" y="2111083"/>
                </a:lnTo>
                <a:cubicBezTo>
                  <a:pt x="124450" y="2111083"/>
                  <a:pt x="0" y="1986633"/>
                  <a:pt x="0" y="1833117"/>
                </a:cubicBezTo>
                <a:lnTo>
                  <a:pt x="0" y="277966"/>
                </a:lnTo>
                <a:cubicBezTo>
                  <a:pt x="0" y="124450"/>
                  <a:pt x="124450" y="0"/>
                  <a:pt x="277966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7450F-97CD-4D99-9A66-400E45721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r="4435"/>
          <a:stretch/>
        </p:blipFill>
        <p:spPr>
          <a:xfrm>
            <a:off x="1" y="1020044"/>
            <a:ext cx="7093527" cy="5837950"/>
          </a:xfrm>
          <a:custGeom>
            <a:avLst/>
            <a:gdLst>
              <a:gd name="connsiteX0" fmla="*/ 0 w 7093527"/>
              <a:gd name="connsiteY0" fmla="*/ 0 h 5837950"/>
              <a:gd name="connsiteX1" fmla="*/ 6799469 w 7093527"/>
              <a:gd name="connsiteY1" fmla="*/ 0 h 5837950"/>
              <a:gd name="connsiteX2" fmla="*/ 7093527 w 7093527"/>
              <a:gd name="connsiteY2" fmla="*/ 294058 h 5837950"/>
              <a:gd name="connsiteX3" fmla="*/ 7093527 w 7093527"/>
              <a:gd name="connsiteY3" fmla="*/ 5837950 h 5837950"/>
              <a:gd name="connsiteX4" fmla="*/ 0 w 7093527"/>
              <a:gd name="connsiteY4" fmla="*/ 5837950 h 58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3527" h="5837950">
                <a:moveTo>
                  <a:pt x="0" y="0"/>
                </a:moveTo>
                <a:lnTo>
                  <a:pt x="6799469" y="0"/>
                </a:lnTo>
                <a:cubicBezTo>
                  <a:pt x="6961873" y="0"/>
                  <a:pt x="7093527" y="131654"/>
                  <a:pt x="7093527" y="294058"/>
                </a:cubicBezTo>
                <a:lnTo>
                  <a:pt x="7093527" y="5837950"/>
                </a:lnTo>
                <a:lnTo>
                  <a:pt x="0" y="5837950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1E5F-0ED7-4389-894A-4A679C88F56B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CTC BLACK TEA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547DCAF-CE6F-4E37-92C0-967454C8F959}"/>
              </a:ext>
            </a:extLst>
          </p:cNvPr>
          <p:cNvSpPr/>
          <p:nvPr/>
        </p:nvSpPr>
        <p:spPr>
          <a:xfrm rot="16200000">
            <a:off x="8755575" y="1088139"/>
            <a:ext cx="1275613" cy="5597237"/>
          </a:xfrm>
          <a:prstGeom prst="round2SameRect">
            <a:avLst>
              <a:gd name="adj1" fmla="val 21012"/>
              <a:gd name="adj2" fmla="val 0"/>
            </a:avLst>
          </a:prstGeom>
          <a:gradFill flip="none" rotWithShape="1">
            <a:gsLst>
              <a:gs pos="0">
                <a:srgbClr val="F49421"/>
              </a:gs>
              <a:gs pos="100000">
                <a:srgbClr val="F49421"/>
              </a:gs>
              <a:gs pos="84000">
                <a:srgbClr val="F4B64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CD9E9-85D7-44D7-958A-7E852C67DCF6}"/>
              </a:ext>
            </a:extLst>
          </p:cNvPr>
          <p:cNvSpPr txBox="1"/>
          <p:nvPr/>
        </p:nvSpPr>
        <p:spPr>
          <a:xfrm>
            <a:off x="7638473" y="4642386"/>
            <a:ext cx="42393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Bersantai</a:t>
            </a:r>
            <a:r>
              <a:rPr lang="en-US" sz="1400" dirty="0"/>
              <a:t> dan </a:t>
            </a:r>
            <a:r>
              <a:rPr lang="en-US" sz="1400" dirty="0" err="1"/>
              <a:t>nikmati</a:t>
            </a:r>
            <a:r>
              <a:rPr lang="en-US" sz="1400" dirty="0"/>
              <a:t> </a:t>
            </a:r>
            <a:r>
              <a:rPr lang="en-US" sz="1400" dirty="0" err="1"/>
              <a:t>cita</a:t>
            </a:r>
            <a:r>
              <a:rPr lang="en-US" sz="1400" dirty="0"/>
              <a:t> rasa </a:t>
            </a:r>
            <a:r>
              <a:rPr lang="en-US" sz="1400" dirty="0" err="1"/>
              <a:t>indah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Teh</a:t>
            </a:r>
            <a:r>
              <a:rPr lang="en-US" sz="1400" dirty="0"/>
              <a:t> </a:t>
            </a:r>
            <a:r>
              <a:rPr lang="en-US" sz="1400" dirty="0" err="1"/>
              <a:t>Hitam</a:t>
            </a:r>
            <a:r>
              <a:rPr lang="en-US" sz="1400" dirty="0"/>
              <a:t> CTC, yang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cermat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menawarkan</a:t>
            </a:r>
            <a:r>
              <a:rPr lang="en-US" sz="1400" dirty="0"/>
              <a:t> </a:t>
            </a:r>
            <a:r>
              <a:rPr lang="en-US" sz="1400" dirty="0" err="1"/>
              <a:t>simfoni</a:t>
            </a:r>
            <a:r>
              <a:rPr lang="en-US" sz="1400" dirty="0"/>
              <a:t> rasa yang </a:t>
            </a:r>
            <a:r>
              <a:rPr lang="en-US" sz="1400" dirty="0" err="1"/>
              <a:t>kuat</a:t>
            </a:r>
            <a:r>
              <a:rPr lang="en-US" sz="1400" dirty="0"/>
              <a:t> dan aroma yang </a:t>
            </a:r>
            <a:r>
              <a:rPr lang="en-US" sz="1400" dirty="0" err="1"/>
              <a:t>menawan</a:t>
            </a:r>
            <a:r>
              <a:rPr lang="en-US" sz="1400" dirty="0"/>
              <a:t>. </a:t>
            </a:r>
            <a:r>
              <a:rPr lang="en-US" sz="1400" dirty="0" err="1"/>
              <a:t>Baik</a:t>
            </a:r>
            <a:r>
              <a:rPr lang="en-US" sz="1400" dirty="0"/>
              <a:t> Anda </a:t>
            </a:r>
            <a:r>
              <a:rPr lang="en-US" sz="1400" dirty="0" err="1"/>
              <a:t>mencari</a:t>
            </a:r>
            <a:r>
              <a:rPr lang="en-US" sz="1400" dirty="0"/>
              <a:t> </a:t>
            </a:r>
            <a:r>
              <a:rPr lang="en-US" sz="1400" dirty="0" err="1"/>
              <a:t>momen</a:t>
            </a:r>
            <a:r>
              <a:rPr lang="en-US" sz="1400" dirty="0"/>
              <a:t> </a:t>
            </a:r>
            <a:r>
              <a:rPr lang="en-US" sz="1400" dirty="0" err="1"/>
              <a:t>ketenangan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penambah</a:t>
            </a:r>
            <a:r>
              <a:rPr lang="en-US" sz="1400" dirty="0"/>
              <a:t> </a:t>
            </a:r>
            <a:r>
              <a:rPr lang="en-US" sz="1400" dirty="0" err="1"/>
              <a:t>energi</a:t>
            </a:r>
            <a:r>
              <a:rPr lang="en-US" sz="1400" dirty="0"/>
              <a:t>, </a:t>
            </a:r>
            <a:r>
              <a:rPr lang="en-US" sz="1400" dirty="0" err="1"/>
              <a:t>biarkan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tegukan</a:t>
            </a:r>
            <a:r>
              <a:rPr lang="en-US" sz="1400" dirty="0"/>
              <a:t> </a:t>
            </a:r>
            <a:r>
              <a:rPr lang="en-US" sz="1400" dirty="0" err="1"/>
              <a:t>membenamkan</a:t>
            </a:r>
            <a:r>
              <a:rPr lang="en-US" sz="1400" dirty="0"/>
              <a:t> Anda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kenikmatan</a:t>
            </a:r>
            <a:r>
              <a:rPr lang="en-US" sz="1400" dirty="0"/>
              <a:t> </a:t>
            </a:r>
            <a:r>
              <a:rPr lang="en-US" sz="1400" dirty="0" err="1"/>
              <a:t>murni</a:t>
            </a:r>
            <a:r>
              <a:rPr lang="en-US" sz="1400" dirty="0"/>
              <a:t>. </a:t>
            </a:r>
            <a:r>
              <a:rPr lang="en-US" sz="1400" dirty="0" err="1"/>
              <a:t>Rangkullah</a:t>
            </a:r>
            <a:r>
              <a:rPr lang="en-US" sz="1400" dirty="0"/>
              <a:t> </a:t>
            </a:r>
            <a:r>
              <a:rPr lang="en-US" sz="1400" dirty="0" err="1"/>
              <a:t>tradisi</a:t>
            </a:r>
            <a:r>
              <a:rPr lang="en-US" sz="1400" dirty="0"/>
              <a:t> </a:t>
            </a:r>
            <a:r>
              <a:rPr lang="en-US" sz="1400" dirty="0" err="1"/>
              <a:t>minum</a:t>
            </a:r>
            <a:r>
              <a:rPr lang="en-US" sz="1400" dirty="0"/>
              <a:t> </a:t>
            </a:r>
            <a:r>
              <a:rPr lang="en-US" sz="1400" dirty="0" err="1"/>
              <a:t>teh</a:t>
            </a:r>
            <a:r>
              <a:rPr lang="en-US" sz="1400" dirty="0"/>
              <a:t> yang </a:t>
            </a:r>
            <a:r>
              <a:rPr lang="en-US" sz="1400" dirty="0" err="1"/>
              <a:t>tak</a:t>
            </a:r>
            <a:r>
              <a:rPr lang="en-US" sz="1400" dirty="0"/>
              <a:t> </a:t>
            </a:r>
            <a:r>
              <a:rPr lang="en-US" sz="1400" dirty="0" err="1"/>
              <a:t>lekang</a:t>
            </a:r>
            <a:r>
              <a:rPr lang="en-US" sz="1400" dirty="0"/>
              <a:t> oleh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CTC Black Tea, </a:t>
            </a:r>
            <a:r>
              <a:rPr lang="en-US" sz="1400" dirty="0" err="1"/>
              <a:t>teman</a:t>
            </a:r>
            <a:r>
              <a:rPr lang="en-US" sz="1400" dirty="0"/>
              <a:t> </a:t>
            </a:r>
            <a:r>
              <a:rPr lang="en-US" sz="1400" dirty="0" err="1"/>
              <a:t>sempurna</a:t>
            </a:r>
            <a:r>
              <a:rPr lang="en-US" sz="1400" dirty="0"/>
              <a:t> Anda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kesempatan</a:t>
            </a:r>
            <a:r>
              <a:rPr lang="en-US" sz="1400" dirty="0"/>
              <a:t>. 🍵✨ #CTCBlackTea #TeaTimePerfection #SipAndEnjoy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3F9E4-FF5B-4B91-A681-B56FB3178DCA}"/>
              </a:ext>
            </a:extLst>
          </p:cNvPr>
          <p:cNvSpPr txBox="1"/>
          <p:nvPr/>
        </p:nvSpPr>
        <p:spPr>
          <a:xfrm>
            <a:off x="7093526" y="3609760"/>
            <a:ext cx="447458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CTC BLACK TEA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9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388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81A5956-A7A8-4128-8FE5-A196F8F2A134}"/>
              </a:ext>
            </a:extLst>
          </p:cNvPr>
          <p:cNvSpPr/>
          <p:nvPr/>
        </p:nvSpPr>
        <p:spPr>
          <a:xfrm>
            <a:off x="-1" y="0"/>
            <a:ext cx="4336041" cy="6858000"/>
          </a:xfrm>
          <a:prstGeom prst="rect">
            <a:avLst/>
          </a:prstGeom>
          <a:solidFill>
            <a:srgbClr val="4D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1E5F-0ED7-4389-894A-4A679C88F56B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>
                  <a:solidFill>
                    <a:schemeClr val="bg1"/>
                  </a:solidFill>
                </a:rPr>
                <a:t>BLACK TEA PRICE LIST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</a:rPr>
                <a:t>05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60AEF-98B1-42F4-BF90-378E45DC8F53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32432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D14193-419E-4510-83C0-7079C93915B3}"/>
              </a:ext>
            </a:extLst>
          </p:cNvPr>
          <p:cNvSpPr txBox="1"/>
          <p:nvPr/>
        </p:nvSpPr>
        <p:spPr>
          <a:xfrm>
            <a:off x="5317783" y="717551"/>
            <a:ext cx="60603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174A90"/>
                </a:solidFill>
              </a:rPr>
              <a:t>DAFTAR HARGA</a:t>
            </a:r>
            <a:r>
              <a:rPr lang="en-US" sz="3600" dirty="0">
                <a:solidFill>
                  <a:srgbClr val="174A90"/>
                </a:solidFill>
              </a:rPr>
              <a:t> </a:t>
            </a:r>
            <a:r>
              <a:rPr lang="en-US" sz="3600" b="1" dirty="0">
                <a:solidFill>
                  <a:srgbClr val="174A90"/>
                </a:solidFill>
                <a:latin typeface="+mj-lt"/>
              </a:rPr>
              <a:t>BLACK TEA</a:t>
            </a:r>
            <a:endParaRPr lang="en-US" sz="3600" dirty="0">
              <a:solidFill>
                <a:srgbClr val="174A90"/>
              </a:solidFill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6887AE1-E031-4E50-84A1-28F67528F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" b="2288"/>
          <a:stretch/>
        </p:blipFill>
        <p:spPr>
          <a:xfrm>
            <a:off x="623888" y="1094969"/>
            <a:ext cx="4336041" cy="3103209"/>
          </a:xfrm>
          <a:custGeom>
            <a:avLst/>
            <a:gdLst>
              <a:gd name="connsiteX0" fmla="*/ 145727 w 4336041"/>
              <a:gd name="connsiteY0" fmla="*/ 0 h 3103209"/>
              <a:gd name="connsiteX1" fmla="*/ 4190314 w 4336041"/>
              <a:gd name="connsiteY1" fmla="*/ 0 h 3103209"/>
              <a:gd name="connsiteX2" fmla="*/ 4336041 w 4336041"/>
              <a:gd name="connsiteY2" fmla="*/ 145727 h 3103209"/>
              <a:gd name="connsiteX3" fmla="*/ 4336041 w 4336041"/>
              <a:gd name="connsiteY3" fmla="*/ 2957482 h 3103209"/>
              <a:gd name="connsiteX4" fmla="*/ 4190314 w 4336041"/>
              <a:gd name="connsiteY4" fmla="*/ 3103209 h 3103209"/>
              <a:gd name="connsiteX5" fmla="*/ 145727 w 4336041"/>
              <a:gd name="connsiteY5" fmla="*/ 3103209 h 3103209"/>
              <a:gd name="connsiteX6" fmla="*/ 0 w 4336041"/>
              <a:gd name="connsiteY6" fmla="*/ 2957482 h 3103209"/>
              <a:gd name="connsiteX7" fmla="*/ 0 w 4336041"/>
              <a:gd name="connsiteY7" fmla="*/ 145727 h 3103209"/>
              <a:gd name="connsiteX8" fmla="*/ 145727 w 4336041"/>
              <a:gd name="connsiteY8" fmla="*/ 0 h 310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6041" h="3103209">
                <a:moveTo>
                  <a:pt x="145727" y="0"/>
                </a:moveTo>
                <a:lnTo>
                  <a:pt x="4190314" y="0"/>
                </a:lnTo>
                <a:cubicBezTo>
                  <a:pt x="4270797" y="0"/>
                  <a:pt x="4336041" y="65244"/>
                  <a:pt x="4336041" y="145727"/>
                </a:cubicBezTo>
                <a:lnTo>
                  <a:pt x="4336041" y="2957482"/>
                </a:lnTo>
                <a:cubicBezTo>
                  <a:pt x="4336041" y="3037965"/>
                  <a:pt x="4270797" y="3103209"/>
                  <a:pt x="4190314" y="3103209"/>
                </a:cubicBezTo>
                <a:lnTo>
                  <a:pt x="145727" y="3103209"/>
                </a:lnTo>
                <a:cubicBezTo>
                  <a:pt x="65244" y="3103209"/>
                  <a:pt x="0" y="3037965"/>
                  <a:pt x="0" y="2957482"/>
                </a:cubicBezTo>
                <a:lnTo>
                  <a:pt x="0" y="145727"/>
                </a:lnTo>
                <a:cubicBezTo>
                  <a:pt x="0" y="65244"/>
                  <a:pt x="65244" y="0"/>
                  <a:pt x="145727" y="0"/>
                </a:cubicBezTo>
                <a:close/>
              </a:path>
            </a:pathLst>
          </a:custGeom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C920D53-5502-0D96-BBF8-7B21AC53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00904"/>
              </p:ext>
            </p:extLst>
          </p:nvPr>
        </p:nvGraphicFramePr>
        <p:xfrm>
          <a:off x="5605012" y="1760220"/>
          <a:ext cx="469412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064">
                  <a:extLst>
                    <a:ext uri="{9D8B030D-6E8A-4147-A177-3AD203B41FA5}">
                      <a16:colId xmlns:a16="http://schemas.microsoft.com/office/drawing/2014/main" val="198311235"/>
                    </a:ext>
                  </a:extLst>
                </a:gridCol>
                <a:gridCol w="2347064">
                  <a:extLst>
                    <a:ext uri="{9D8B030D-6E8A-4147-A177-3AD203B41FA5}">
                      <a16:colId xmlns:a16="http://schemas.microsoft.com/office/drawing/2014/main" val="121476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BP 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$6.04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70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PF 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$5.66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6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PD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$5.13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 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$4.91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5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FANN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 2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$4.12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52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FNGS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$3.77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1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BMC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$3.40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4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7EA8D88-5A78-4FAC-8525-B6E9E8FAD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8" b="9708"/>
          <a:stretch/>
        </p:blipFill>
        <p:spPr>
          <a:xfrm>
            <a:off x="7638473" y="1020045"/>
            <a:ext cx="3929639" cy="2111083"/>
          </a:xfrm>
          <a:custGeom>
            <a:avLst/>
            <a:gdLst>
              <a:gd name="connsiteX0" fmla="*/ 277966 w 3929639"/>
              <a:gd name="connsiteY0" fmla="*/ 0 h 2111083"/>
              <a:gd name="connsiteX1" fmla="*/ 3651673 w 3929639"/>
              <a:gd name="connsiteY1" fmla="*/ 0 h 2111083"/>
              <a:gd name="connsiteX2" fmla="*/ 3929639 w 3929639"/>
              <a:gd name="connsiteY2" fmla="*/ 277966 h 2111083"/>
              <a:gd name="connsiteX3" fmla="*/ 3929639 w 3929639"/>
              <a:gd name="connsiteY3" fmla="*/ 1833117 h 2111083"/>
              <a:gd name="connsiteX4" fmla="*/ 3651673 w 3929639"/>
              <a:gd name="connsiteY4" fmla="*/ 2111083 h 2111083"/>
              <a:gd name="connsiteX5" fmla="*/ 277966 w 3929639"/>
              <a:gd name="connsiteY5" fmla="*/ 2111083 h 2111083"/>
              <a:gd name="connsiteX6" fmla="*/ 0 w 3929639"/>
              <a:gd name="connsiteY6" fmla="*/ 1833117 h 2111083"/>
              <a:gd name="connsiteX7" fmla="*/ 0 w 3929639"/>
              <a:gd name="connsiteY7" fmla="*/ 277966 h 2111083"/>
              <a:gd name="connsiteX8" fmla="*/ 277966 w 3929639"/>
              <a:gd name="connsiteY8" fmla="*/ 0 h 211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9639" h="2111083">
                <a:moveTo>
                  <a:pt x="277966" y="0"/>
                </a:moveTo>
                <a:lnTo>
                  <a:pt x="3651673" y="0"/>
                </a:lnTo>
                <a:cubicBezTo>
                  <a:pt x="3805189" y="0"/>
                  <a:pt x="3929639" y="124450"/>
                  <a:pt x="3929639" y="277966"/>
                </a:cubicBezTo>
                <a:lnTo>
                  <a:pt x="3929639" y="1833117"/>
                </a:lnTo>
                <a:cubicBezTo>
                  <a:pt x="3929639" y="1986633"/>
                  <a:pt x="3805189" y="2111083"/>
                  <a:pt x="3651673" y="2111083"/>
                </a:cubicBezTo>
                <a:lnTo>
                  <a:pt x="277966" y="2111083"/>
                </a:lnTo>
                <a:cubicBezTo>
                  <a:pt x="124450" y="2111083"/>
                  <a:pt x="0" y="1986633"/>
                  <a:pt x="0" y="1833117"/>
                </a:cubicBezTo>
                <a:lnTo>
                  <a:pt x="0" y="277966"/>
                </a:lnTo>
                <a:cubicBezTo>
                  <a:pt x="0" y="124450"/>
                  <a:pt x="124450" y="0"/>
                  <a:pt x="277966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7450F-97CD-4D99-9A66-400E45721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8" r="9498"/>
          <a:stretch/>
        </p:blipFill>
        <p:spPr>
          <a:xfrm>
            <a:off x="1" y="1020044"/>
            <a:ext cx="7093527" cy="5837950"/>
          </a:xfrm>
          <a:custGeom>
            <a:avLst/>
            <a:gdLst>
              <a:gd name="connsiteX0" fmla="*/ 0 w 7093527"/>
              <a:gd name="connsiteY0" fmla="*/ 0 h 5837950"/>
              <a:gd name="connsiteX1" fmla="*/ 6799469 w 7093527"/>
              <a:gd name="connsiteY1" fmla="*/ 0 h 5837950"/>
              <a:gd name="connsiteX2" fmla="*/ 7093527 w 7093527"/>
              <a:gd name="connsiteY2" fmla="*/ 294058 h 5837950"/>
              <a:gd name="connsiteX3" fmla="*/ 7093527 w 7093527"/>
              <a:gd name="connsiteY3" fmla="*/ 5837950 h 5837950"/>
              <a:gd name="connsiteX4" fmla="*/ 0 w 7093527"/>
              <a:gd name="connsiteY4" fmla="*/ 5837950 h 58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3527" h="5837950">
                <a:moveTo>
                  <a:pt x="0" y="0"/>
                </a:moveTo>
                <a:lnTo>
                  <a:pt x="6799469" y="0"/>
                </a:lnTo>
                <a:cubicBezTo>
                  <a:pt x="6961873" y="0"/>
                  <a:pt x="7093527" y="131654"/>
                  <a:pt x="7093527" y="294058"/>
                </a:cubicBezTo>
                <a:lnTo>
                  <a:pt x="7093527" y="5837950"/>
                </a:lnTo>
                <a:lnTo>
                  <a:pt x="0" y="5837950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1E5F-0ED7-4389-894A-4A679C88F56B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GREEN TEA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06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547DCAF-CE6F-4E37-92C0-967454C8F959}"/>
              </a:ext>
            </a:extLst>
          </p:cNvPr>
          <p:cNvSpPr/>
          <p:nvPr/>
        </p:nvSpPr>
        <p:spPr>
          <a:xfrm rot="16200000">
            <a:off x="8755575" y="1088139"/>
            <a:ext cx="1275613" cy="5597237"/>
          </a:xfrm>
          <a:prstGeom prst="round2SameRect">
            <a:avLst>
              <a:gd name="adj1" fmla="val 21012"/>
              <a:gd name="adj2" fmla="val 0"/>
            </a:avLst>
          </a:prstGeom>
          <a:gradFill flip="none" rotWithShape="1">
            <a:gsLst>
              <a:gs pos="0">
                <a:srgbClr val="F49421"/>
              </a:gs>
              <a:gs pos="100000">
                <a:srgbClr val="F49421"/>
              </a:gs>
              <a:gs pos="84000">
                <a:srgbClr val="F4B64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CD9E9-85D7-44D7-958A-7E852C67DCF6}"/>
              </a:ext>
            </a:extLst>
          </p:cNvPr>
          <p:cNvSpPr txBox="1"/>
          <p:nvPr/>
        </p:nvSpPr>
        <p:spPr>
          <a:xfrm>
            <a:off x="7638473" y="4642386"/>
            <a:ext cx="42393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Temukan</a:t>
            </a:r>
            <a:r>
              <a:rPr lang="en-US" sz="1400" dirty="0"/>
              <a:t> </a:t>
            </a:r>
            <a:r>
              <a:rPr lang="en-US" sz="1400" dirty="0" err="1"/>
              <a:t>esensi</a:t>
            </a:r>
            <a:r>
              <a:rPr lang="en-US" sz="1400" dirty="0"/>
              <a:t> </a:t>
            </a:r>
            <a:r>
              <a:rPr lang="en-US" sz="1400" dirty="0" err="1"/>
              <a:t>tenang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Teh</a:t>
            </a:r>
            <a:r>
              <a:rPr lang="en-US" sz="1400" dirty="0"/>
              <a:t> Hijau </a:t>
            </a:r>
            <a:r>
              <a:rPr lang="en-US" sz="1400" dirty="0" err="1"/>
              <a:t>Pagaralam</a:t>
            </a:r>
            <a:r>
              <a:rPr lang="en-US" sz="1400" dirty="0"/>
              <a:t>, di mana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tegukannya</a:t>
            </a:r>
            <a:r>
              <a:rPr lang="en-US" sz="1400" dirty="0"/>
              <a:t> </a:t>
            </a:r>
            <a:r>
              <a:rPr lang="en-US" sz="1400" dirty="0" err="1"/>
              <a:t>mencerminkan</a:t>
            </a:r>
            <a:r>
              <a:rPr lang="en-US" sz="1400" dirty="0"/>
              <a:t> </a:t>
            </a:r>
            <a:r>
              <a:rPr lang="en-US" sz="1400" dirty="0" err="1"/>
              <a:t>lanskap</a:t>
            </a:r>
            <a:r>
              <a:rPr lang="en-US" sz="1400" dirty="0"/>
              <a:t> </a:t>
            </a:r>
            <a:r>
              <a:rPr lang="en-US" sz="1400" dirty="0" err="1"/>
              <a:t>subur</a:t>
            </a:r>
            <a:r>
              <a:rPr lang="en-US" sz="1400" dirty="0"/>
              <a:t> dan </a:t>
            </a:r>
            <a:r>
              <a:rPr lang="en-US" sz="1400" dirty="0" err="1"/>
              <a:t>udara</a:t>
            </a:r>
            <a:r>
              <a:rPr lang="en-US" sz="1400" dirty="0"/>
              <a:t> </a:t>
            </a:r>
            <a:r>
              <a:rPr lang="en-US" sz="1400" dirty="0" err="1"/>
              <a:t>pegunungan</a:t>
            </a:r>
            <a:r>
              <a:rPr lang="en-US" sz="1400" dirty="0"/>
              <a:t> segar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permata</a:t>
            </a:r>
            <a:r>
              <a:rPr lang="en-US" sz="1400" dirty="0"/>
              <a:t> Indonesia </a:t>
            </a:r>
            <a:r>
              <a:rPr lang="en-US" sz="1400" dirty="0" err="1"/>
              <a:t>ini</a:t>
            </a:r>
            <a:r>
              <a:rPr lang="en-US" sz="1400" dirty="0"/>
              <a:t>. </a:t>
            </a:r>
            <a:r>
              <a:rPr lang="en-US" sz="1400" dirty="0" err="1"/>
              <a:t>Tingkatkan</a:t>
            </a:r>
            <a:r>
              <a:rPr lang="en-US" sz="1400" dirty="0"/>
              <a:t> </a:t>
            </a:r>
            <a:r>
              <a:rPr lang="en-US" sz="1400" dirty="0" err="1"/>
              <a:t>pengalaman</a:t>
            </a:r>
            <a:r>
              <a:rPr lang="en-US" sz="1400" dirty="0"/>
              <a:t> </a:t>
            </a:r>
            <a:r>
              <a:rPr lang="en-US" sz="1400" dirty="0" err="1"/>
              <a:t>minum</a:t>
            </a:r>
            <a:r>
              <a:rPr lang="en-US" sz="1400" dirty="0"/>
              <a:t> </a:t>
            </a:r>
            <a:r>
              <a:rPr lang="en-US" sz="1400" dirty="0" err="1"/>
              <a:t>teh</a:t>
            </a:r>
            <a:r>
              <a:rPr lang="en-US" sz="1400" dirty="0"/>
              <a:t> Anda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cita</a:t>
            </a:r>
            <a:r>
              <a:rPr lang="en-US" sz="1400" dirty="0"/>
              <a:t> rasa </a:t>
            </a:r>
            <a:r>
              <a:rPr lang="en-US" sz="1400" dirty="0" err="1"/>
              <a:t>ketenangan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r>
              <a:rPr lang="en-US" sz="1400" dirty="0"/>
              <a:t>. 🍃☕ #PagaralamGreenTea #SipOfSerendipity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3F9E4-FF5B-4B91-A681-B56FB3178DCA}"/>
              </a:ext>
            </a:extLst>
          </p:cNvPr>
          <p:cNvSpPr txBox="1"/>
          <p:nvPr/>
        </p:nvSpPr>
        <p:spPr>
          <a:xfrm>
            <a:off x="7093526" y="3609760"/>
            <a:ext cx="447458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GREEN TEA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2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2D0CAF-BAF8-40EF-ABA5-62E42D856B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2D0CAF-BAF8-40EF-ABA5-62E42D856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81A5956-A7A8-4128-8FE5-A196F8F2A134}"/>
              </a:ext>
            </a:extLst>
          </p:cNvPr>
          <p:cNvSpPr/>
          <p:nvPr/>
        </p:nvSpPr>
        <p:spPr>
          <a:xfrm>
            <a:off x="-1" y="0"/>
            <a:ext cx="4336041" cy="6858000"/>
          </a:xfrm>
          <a:prstGeom prst="rect">
            <a:avLst/>
          </a:prstGeom>
          <a:solidFill>
            <a:srgbClr val="4D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457200" algn="ctr">
              <a:lnSpc>
                <a:spcPct val="90000"/>
              </a:lnSpc>
              <a:spcBef>
                <a:spcPts val="1000"/>
              </a:spcBef>
              <a:buSzPct val="100000"/>
            </a:pPr>
            <a:endParaRPr lang="en-ID">
              <a:latin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AF1E5F-0ED7-4389-894A-4A679C88F56B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9E6D-2B3E-4BA4-92AD-65801B6EDC1E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5F760-5244-4F35-B24A-0A6442DEEC85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>
                  <a:solidFill>
                    <a:schemeClr val="bg1"/>
                  </a:solidFill>
                </a:rPr>
                <a:t>DAFTAR HARGA GREEN TEA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E187D-ED7F-435E-B7F9-267794E30982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solidFill>
                    <a:schemeClr val="bg1"/>
                  </a:solidFill>
                  <a:latin typeface="+mj-lt"/>
                </a:rPr>
                <a:t>07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E5B484-E9DF-40FB-95E9-5D3C1758F024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660AEF-98B1-42F4-BF90-378E45DC8F53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3243262" cy="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5D14193-419E-4510-83C0-7079C93915B3}"/>
              </a:ext>
            </a:extLst>
          </p:cNvPr>
          <p:cNvSpPr txBox="1"/>
          <p:nvPr/>
        </p:nvSpPr>
        <p:spPr>
          <a:xfrm>
            <a:off x="5412051" y="764729"/>
            <a:ext cx="588268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174A90"/>
                </a:solidFill>
              </a:rPr>
              <a:t>DAFTAR HARGA </a:t>
            </a:r>
            <a:r>
              <a:rPr lang="en-US" sz="3600" b="1" dirty="0">
                <a:solidFill>
                  <a:srgbClr val="174A90"/>
                </a:solidFill>
                <a:latin typeface="+mj-lt"/>
              </a:rPr>
              <a:t>GREEN TEA</a:t>
            </a:r>
            <a:endParaRPr lang="en-US" sz="3600" dirty="0">
              <a:solidFill>
                <a:srgbClr val="174A90"/>
              </a:solidFill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6887AE1-E031-4E50-84A1-28F67528F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6260"/>
          <a:stretch/>
        </p:blipFill>
        <p:spPr>
          <a:xfrm>
            <a:off x="623888" y="1094969"/>
            <a:ext cx="4336041" cy="3103209"/>
          </a:xfrm>
          <a:custGeom>
            <a:avLst/>
            <a:gdLst>
              <a:gd name="connsiteX0" fmla="*/ 145727 w 4336041"/>
              <a:gd name="connsiteY0" fmla="*/ 0 h 3103209"/>
              <a:gd name="connsiteX1" fmla="*/ 4190314 w 4336041"/>
              <a:gd name="connsiteY1" fmla="*/ 0 h 3103209"/>
              <a:gd name="connsiteX2" fmla="*/ 4336041 w 4336041"/>
              <a:gd name="connsiteY2" fmla="*/ 145727 h 3103209"/>
              <a:gd name="connsiteX3" fmla="*/ 4336041 w 4336041"/>
              <a:gd name="connsiteY3" fmla="*/ 2957482 h 3103209"/>
              <a:gd name="connsiteX4" fmla="*/ 4190314 w 4336041"/>
              <a:gd name="connsiteY4" fmla="*/ 3103209 h 3103209"/>
              <a:gd name="connsiteX5" fmla="*/ 145727 w 4336041"/>
              <a:gd name="connsiteY5" fmla="*/ 3103209 h 3103209"/>
              <a:gd name="connsiteX6" fmla="*/ 0 w 4336041"/>
              <a:gd name="connsiteY6" fmla="*/ 2957482 h 3103209"/>
              <a:gd name="connsiteX7" fmla="*/ 0 w 4336041"/>
              <a:gd name="connsiteY7" fmla="*/ 145727 h 3103209"/>
              <a:gd name="connsiteX8" fmla="*/ 145727 w 4336041"/>
              <a:gd name="connsiteY8" fmla="*/ 0 h 310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6041" h="3103209">
                <a:moveTo>
                  <a:pt x="145727" y="0"/>
                </a:moveTo>
                <a:lnTo>
                  <a:pt x="4190314" y="0"/>
                </a:lnTo>
                <a:cubicBezTo>
                  <a:pt x="4270797" y="0"/>
                  <a:pt x="4336041" y="65244"/>
                  <a:pt x="4336041" y="145727"/>
                </a:cubicBezTo>
                <a:lnTo>
                  <a:pt x="4336041" y="2957482"/>
                </a:lnTo>
                <a:cubicBezTo>
                  <a:pt x="4336041" y="3037965"/>
                  <a:pt x="4270797" y="3103209"/>
                  <a:pt x="4190314" y="3103209"/>
                </a:cubicBezTo>
                <a:lnTo>
                  <a:pt x="145727" y="3103209"/>
                </a:lnTo>
                <a:cubicBezTo>
                  <a:pt x="65244" y="3103209"/>
                  <a:pt x="0" y="3037965"/>
                  <a:pt x="0" y="2957482"/>
                </a:cubicBezTo>
                <a:lnTo>
                  <a:pt x="0" y="145727"/>
                </a:lnTo>
                <a:cubicBezTo>
                  <a:pt x="0" y="65244"/>
                  <a:pt x="65244" y="0"/>
                  <a:pt x="145727" y="0"/>
                </a:cubicBezTo>
                <a:close/>
              </a:path>
            </a:pathLst>
          </a:custGeom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C920D53-5502-0D96-BBF8-7B21AC53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89868"/>
              </p:ext>
            </p:extLst>
          </p:nvPr>
        </p:nvGraphicFramePr>
        <p:xfrm>
          <a:off x="5605012" y="1760220"/>
          <a:ext cx="46941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064">
                  <a:extLst>
                    <a:ext uri="{9D8B030D-6E8A-4147-A177-3AD203B41FA5}">
                      <a16:colId xmlns:a16="http://schemas.microsoft.com/office/drawing/2014/main" val="198311235"/>
                    </a:ext>
                  </a:extLst>
                </a:gridCol>
                <a:gridCol w="2347064">
                  <a:extLst>
                    <a:ext uri="{9D8B030D-6E8A-4147-A177-3AD203B41FA5}">
                      <a16:colId xmlns:a16="http://schemas.microsoft.com/office/drawing/2014/main" val="121476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KR 1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$4.91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700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KR2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6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KR3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$4.12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9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68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8245FA-E08E-EC16-A3CF-A721A95E871B}"/>
              </a:ext>
            </a:extLst>
          </p:cNvPr>
          <p:cNvSpPr txBox="1"/>
          <p:nvPr/>
        </p:nvSpPr>
        <p:spPr>
          <a:xfrm>
            <a:off x="697626" y="717551"/>
            <a:ext cx="58162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174A90"/>
                </a:solidFill>
                <a:latin typeface="+mj-lt"/>
              </a:rPr>
              <a:t>SERTIFIKAT </a:t>
            </a:r>
            <a:r>
              <a:rPr lang="en-US" sz="3600" b="1" dirty="0">
                <a:solidFill>
                  <a:srgbClr val="174A90"/>
                </a:solidFill>
              </a:rPr>
              <a:t>TEH</a:t>
            </a:r>
            <a:endParaRPr lang="en-US" sz="3600" dirty="0">
              <a:solidFill>
                <a:srgbClr val="174A9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79652-EA7B-FCB2-47E9-BC853BBC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2" y="1498862"/>
            <a:ext cx="3195273" cy="45390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FA6D95-E764-3F21-62AC-F8B4F2E670C0}"/>
              </a:ext>
            </a:extLst>
          </p:cNvPr>
          <p:cNvCxnSpPr>
            <a:cxnSpLocks/>
          </p:cNvCxnSpPr>
          <p:nvPr/>
        </p:nvCxnSpPr>
        <p:spPr>
          <a:xfrm>
            <a:off x="623888" y="584200"/>
            <a:ext cx="10944224" cy="0"/>
          </a:xfrm>
          <a:prstGeom prst="line">
            <a:avLst/>
          </a:prstGeom>
          <a:ln cap="rnd">
            <a:gradFill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4F9F1-8EC1-0B4E-31E8-1C1B2DCB1266}"/>
              </a:ext>
            </a:extLst>
          </p:cNvPr>
          <p:cNvGrpSpPr/>
          <p:nvPr/>
        </p:nvGrpSpPr>
        <p:grpSpPr>
          <a:xfrm>
            <a:off x="623888" y="296962"/>
            <a:ext cx="2524445" cy="153888"/>
            <a:chOff x="623888" y="430312"/>
            <a:chExt cx="2524445" cy="1538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A2A7B-5052-E7E8-1673-1CEA8BB8595A}"/>
                </a:ext>
              </a:extLst>
            </p:cNvPr>
            <p:cNvSpPr txBox="1"/>
            <p:nvPr/>
          </p:nvSpPr>
          <p:spPr>
            <a:xfrm>
              <a:off x="1224285" y="430312"/>
              <a:ext cx="192404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000" dirty="0"/>
                <a:t>SERTIFIKAT TEH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B98A1-2AF0-1D08-B494-219B2A2C46AC}"/>
                </a:ext>
              </a:extLst>
            </p:cNvPr>
            <p:cNvSpPr txBox="1"/>
            <p:nvPr/>
          </p:nvSpPr>
          <p:spPr>
            <a:xfrm>
              <a:off x="623888" y="430312"/>
              <a:ext cx="14747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 b="1" dirty="0">
                  <a:latin typeface="+mj-lt"/>
                </a:rPr>
                <a:t>08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226FE7-50E9-A786-EFF4-17BA36B1333C}"/>
                </a:ext>
              </a:extLst>
            </p:cNvPr>
            <p:cNvSpPr/>
            <p:nvPr/>
          </p:nvSpPr>
          <p:spPr>
            <a:xfrm>
              <a:off x="968059" y="477491"/>
              <a:ext cx="59531" cy="59531"/>
            </a:xfrm>
            <a:prstGeom prst="ellipse">
              <a:avLst/>
            </a:prstGeom>
            <a:gradFill flip="none" rotWithShape="1">
              <a:gsLst>
                <a:gs pos="0">
                  <a:srgbClr val="F49421"/>
                </a:gs>
                <a:gs pos="100000">
                  <a:srgbClr val="F4B64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</a:pPr>
              <a:endParaRPr lang="en-ID">
                <a:latin typeface="Segoe UI Light" panose="020B0502040204020203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44951-E3B7-8A7D-2CBD-F08DE1D6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89" y="1427938"/>
            <a:ext cx="3334222" cy="4712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F5C841-93CD-274C-5E1C-6E9D009D3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34" y="1427938"/>
            <a:ext cx="3334222" cy="47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5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R_ON5fyLD3gB_shsipT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sy_NkYH6cOOEiIPZ9Ha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OQnI1dL5cDZw9Bq53jUv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IG5IQHOsrna5P_WTnXo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sOWD45KHDTY8OgwtwBx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kOy5FSkuly5hzYk8zsu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9ZUIjy8dg_DP6thXw4O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9jAC4oYHPm6orQiqKtC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OjK0IgOKae1W7qE8Nd9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mV3RMrI1F8rWSKoK7Ax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N1zSCAwiolOoyNIVg8E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500</Words>
  <Application>Microsoft Office PowerPoint</Application>
  <PresentationFormat>Widescreen</PresentationFormat>
  <Paragraphs>82</Paragraphs>
  <Slides>11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Yogi Surya Pranata</cp:lastModifiedBy>
  <cp:revision>106</cp:revision>
  <dcterms:created xsi:type="dcterms:W3CDTF">2020-08-13T05:52:15Z</dcterms:created>
  <dcterms:modified xsi:type="dcterms:W3CDTF">2024-04-04T02:17:45Z</dcterms:modified>
</cp:coreProperties>
</file>